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83"/>
  </p:notesMasterIdLst>
  <p:handoutMasterIdLst>
    <p:handoutMasterId r:id="rId84"/>
  </p:handoutMasterIdLst>
  <p:sldIdLst>
    <p:sldId id="256" r:id="rId2"/>
    <p:sldId id="288" r:id="rId3"/>
    <p:sldId id="292" r:id="rId4"/>
    <p:sldId id="293" r:id="rId5"/>
    <p:sldId id="294" r:id="rId6"/>
    <p:sldId id="306" r:id="rId7"/>
    <p:sldId id="307" r:id="rId8"/>
    <p:sldId id="308" r:id="rId9"/>
    <p:sldId id="310" r:id="rId10"/>
    <p:sldId id="287" r:id="rId11"/>
    <p:sldId id="271" r:id="rId12"/>
    <p:sldId id="272" r:id="rId13"/>
    <p:sldId id="297" r:id="rId14"/>
    <p:sldId id="298" r:id="rId15"/>
    <p:sldId id="276" r:id="rId16"/>
    <p:sldId id="277" r:id="rId17"/>
    <p:sldId id="264" r:id="rId18"/>
    <p:sldId id="279" r:id="rId19"/>
    <p:sldId id="280" r:id="rId20"/>
    <p:sldId id="281" r:id="rId21"/>
    <p:sldId id="295" r:id="rId22"/>
    <p:sldId id="296" r:id="rId23"/>
    <p:sldId id="283" r:id="rId24"/>
    <p:sldId id="285" r:id="rId25"/>
    <p:sldId id="286" r:id="rId26"/>
    <p:sldId id="299" r:id="rId27"/>
    <p:sldId id="300" r:id="rId28"/>
    <p:sldId id="304" r:id="rId29"/>
    <p:sldId id="305" r:id="rId30"/>
    <p:sldId id="311" r:id="rId31"/>
    <p:sldId id="312" r:id="rId32"/>
    <p:sldId id="313" r:id="rId33"/>
    <p:sldId id="315" r:id="rId34"/>
    <p:sldId id="316" r:id="rId35"/>
    <p:sldId id="317" r:id="rId36"/>
    <p:sldId id="318" r:id="rId37"/>
    <p:sldId id="320" r:id="rId38"/>
    <p:sldId id="321" r:id="rId39"/>
    <p:sldId id="322" r:id="rId40"/>
    <p:sldId id="324" r:id="rId41"/>
    <p:sldId id="325" r:id="rId42"/>
    <p:sldId id="327" r:id="rId43"/>
    <p:sldId id="329" r:id="rId44"/>
    <p:sldId id="332" r:id="rId45"/>
    <p:sldId id="333" r:id="rId46"/>
    <p:sldId id="343" r:id="rId47"/>
    <p:sldId id="344" r:id="rId48"/>
    <p:sldId id="363" r:id="rId49"/>
    <p:sldId id="341" r:id="rId50"/>
    <p:sldId id="342" r:id="rId51"/>
    <p:sldId id="370" r:id="rId52"/>
    <p:sldId id="371" r:id="rId53"/>
    <p:sldId id="372" r:id="rId54"/>
    <p:sldId id="373" r:id="rId55"/>
    <p:sldId id="348" r:id="rId56"/>
    <p:sldId id="345" r:id="rId57"/>
    <p:sldId id="346" r:id="rId58"/>
    <p:sldId id="349" r:id="rId59"/>
    <p:sldId id="350" r:id="rId60"/>
    <p:sldId id="351" r:id="rId61"/>
    <p:sldId id="352" r:id="rId62"/>
    <p:sldId id="353" r:id="rId63"/>
    <p:sldId id="354" r:id="rId64"/>
    <p:sldId id="355" r:id="rId65"/>
    <p:sldId id="368" r:id="rId66"/>
    <p:sldId id="364" r:id="rId67"/>
    <p:sldId id="358" r:id="rId68"/>
    <p:sldId id="359" r:id="rId69"/>
    <p:sldId id="361" r:id="rId70"/>
    <p:sldId id="362" r:id="rId71"/>
    <p:sldId id="365" r:id="rId72"/>
    <p:sldId id="383" r:id="rId73"/>
    <p:sldId id="374" r:id="rId74"/>
    <p:sldId id="379" r:id="rId75"/>
    <p:sldId id="375" r:id="rId76"/>
    <p:sldId id="376" r:id="rId77"/>
    <p:sldId id="377" r:id="rId78"/>
    <p:sldId id="380" r:id="rId79"/>
    <p:sldId id="378" r:id="rId80"/>
    <p:sldId id="369" r:id="rId81"/>
    <p:sldId id="382" r:id="rId82"/>
  </p:sldIdLst>
  <p:sldSz cx="9144000" cy="6858000" type="screen4x3"/>
  <p:notesSz cx="6858000" cy="9144000"/>
  <p:defaultTextStyle>
    <a:defPPr>
      <a:defRPr lang="es-CO"/>
    </a:defPPr>
    <a:lvl1pPr algn="ctr" rtl="0" fontAlgn="base">
      <a:spcBef>
        <a:spcPct val="0"/>
      </a:spcBef>
      <a:spcAft>
        <a:spcPct val="0"/>
      </a:spcAft>
      <a:defRPr kern="1200">
        <a:solidFill>
          <a:schemeClr val="tx1"/>
        </a:solidFill>
        <a:latin typeface="Arial" charset="0"/>
        <a:ea typeface="MS PGothic" pitchFamily="34" charset="-128"/>
        <a:cs typeface="+mn-cs"/>
      </a:defRPr>
    </a:lvl1pPr>
    <a:lvl2pPr marL="457200" algn="ctr" rtl="0" fontAlgn="base">
      <a:spcBef>
        <a:spcPct val="0"/>
      </a:spcBef>
      <a:spcAft>
        <a:spcPct val="0"/>
      </a:spcAft>
      <a:defRPr kern="1200">
        <a:solidFill>
          <a:schemeClr val="tx1"/>
        </a:solidFill>
        <a:latin typeface="Arial" charset="0"/>
        <a:ea typeface="MS PGothic" pitchFamily="34" charset="-128"/>
        <a:cs typeface="+mn-cs"/>
      </a:defRPr>
    </a:lvl2pPr>
    <a:lvl3pPr marL="914400" algn="ctr" rtl="0" fontAlgn="base">
      <a:spcBef>
        <a:spcPct val="0"/>
      </a:spcBef>
      <a:spcAft>
        <a:spcPct val="0"/>
      </a:spcAft>
      <a:defRPr kern="1200">
        <a:solidFill>
          <a:schemeClr val="tx1"/>
        </a:solidFill>
        <a:latin typeface="Arial" charset="0"/>
        <a:ea typeface="MS PGothic" pitchFamily="34" charset="-128"/>
        <a:cs typeface="+mn-cs"/>
      </a:defRPr>
    </a:lvl3pPr>
    <a:lvl4pPr marL="1371600" algn="ctr" rtl="0" fontAlgn="base">
      <a:spcBef>
        <a:spcPct val="0"/>
      </a:spcBef>
      <a:spcAft>
        <a:spcPct val="0"/>
      </a:spcAft>
      <a:defRPr kern="1200">
        <a:solidFill>
          <a:schemeClr val="tx1"/>
        </a:solidFill>
        <a:latin typeface="Arial" charset="0"/>
        <a:ea typeface="MS PGothic" pitchFamily="34" charset="-128"/>
        <a:cs typeface="+mn-cs"/>
      </a:defRPr>
    </a:lvl4pPr>
    <a:lvl5pPr marL="1828800" algn="ctr"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E78"/>
    <a:srgbClr val="BFC804"/>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440" autoAdjust="0"/>
    <p:restoredTop sz="94660"/>
  </p:normalViewPr>
  <p:slideViewPr>
    <p:cSldViewPr snapToGrid="0">
      <p:cViewPr>
        <p:scale>
          <a:sx n="100" d="100"/>
          <a:sy n="100" d="100"/>
        </p:scale>
        <p:origin x="-264" y="-72"/>
      </p:cViewPr>
      <p:guideLst>
        <p:guide orient="horz" pos="3554"/>
        <p:guide pos="27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7416FFC-5189-4C5B-AF23-0B979C20F863}" type="datetime1">
              <a:rPr lang="en-US"/>
              <a:pPr/>
              <a:t>5/6/2013</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0AA319-BD49-4540-B92C-063C072B3D96}" type="slidenum">
              <a:rPr lang="fr-FR"/>
              <a:pPr/>
              <a:t>‹Nº›</a:t>
            </a:fld>
            <a:endParaRPr lang="fr-FR"/>
          </a:p>
        </p:txBody>
      </p:sp>
    </p:spTree>
    <p:extLst>
      <p:ext uri="{BB962C8B-B14F-4D97-AF65-F5344CB8AC3E}">
        <p14:creationId xmlns:p14="http://schemas.microsoft.com/office/powerpoint/2010/main" val="25606510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A3BAC3F-DC34-4483-BCCD-53346BAE52D6}" type="datetime1">
              <a:rPr lang="en-US"/>
              <a:pPr/>
              <a:t>5/6/2013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A48154-5BE2-417D-A9AD-58EC88EB08B8}" type="slidenum">
              <a:rPr lang="fr-FR"/>
              <a:pPr/>
              <a:t>‹Nº›</a:t>
            </a:fld>
            <a:endParaRPr lang="fr-FR"/>
          </a:p>
        </p:txBody>
      </p:sp>
    </p:spTree>
    <p:extLst>
      <p:ext uri="{BB962C8B-B14F-4D97-AF65-F5344CB8AC3E}">
        <p14:creationId xmlns:p14="http://schemas.microsoft.com/office/powerpoint/2010/main" val="13088092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a:lstStyle/>
          <a:p>
            <a:endParaRPr lang="fr-FR" smtClean="0"/>
          </a:p>
        </p:txBody>
      </p:sp>
      <p:sp>
        <p:nvSpPr>
          <p:cNvPr id="23556" name="3 Marcador de número de diapositiva"/>
          <p:cNvSpPr>
            <a:spLocks noGrp="1"/>
          </p:cNvSpPr>
          <p:nvPr>
            <p:ph type="sldNum" sz="quarter" idx="5"/>
          </p:nvPr>
        </p:nvSpPr>
        <p:spPr bwMode="auto">
          <a:noFill/>
          <a:ln>
            <a:miter lim="800000"/>
            <a:headEnd/>
            <a:tailEnd/>
          </a:ln>
        </p:spPr>
        <p:txBody>
          <a:bodyPr/>
          <a:lstStyle/>
          <a:p>
            <a:fld id="{176C299E-C2BA-4A5C-98C5-9286013C9D73}" type="slidenum">
              <a:rPr lang="fr-FR"/>
              <a:pPr/>
              <a:t>5</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ln/>
        </p:spPr>
      </p:sp>
      <p:sp>
        <p:nvSpPr>
          <p:cNvPr id="33795"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ln/>
        </p:spPr>
      </p:sp>
      <p:sp>
        <p:nvSpPr>
          <p:cNvPr id="35843"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Notes Placeholder 3"/>
          <p:cNvSpPr txBox="1">
            <a:spLocks noGrp="1"/>
          </p:cNvSpPr>
          <p:nvPr/>
        </p:nvSpPr>
        <p:spPr bwMode="auto">
          <a:xfrm>
            <a:off x="685800" y="4343400"/>
            <a:ext cx="5486400" cy="4114800"/>
          </a:xfrm>
          <a:prstGeom prst="rect">
            <a:avLst/>
          </a:prstGeom>
          <a:noFill/>
          <a:ln w="9525">
            <a:noFill/>
            <a:miter lim="800000"/>
            <a:headEnd/>
            <a:tailEnd/>
          </a:ln>
        </p:spPr>
        <p:txBody>
          <a:bodyPr lIns="90000" tIns="46800" rIns="90000" bIns="46800">
            <a:prstTxWarp prst="textNoShape">
              <a:avLst/>
            </a:prstTxWarp>
          </a:bodyPr>
          <a:lstStyle/>
          <a:p>
            <a:pPr defTabSz="449263">
              <a:spcBef>
                <a:spcPct val="30000"/>
              </a:spcBef>
              <a:buClr>
                <a:srgbClr val="000000"/>
              </a:buClr>
              <a:buSzPct val="100000"/>
              <a:buFont typeface="Times New Roman" pitchFamily="26" charset="0"/>
              <a:buNone/>
            </a:pPr>
            <a:endParaRPr lang="fr-FR" sz="1200">
              <a:solidFill>
                <a:srgbClr val="000000"/>
              </a:solidFill>
              <a:ea typeface="ＭＳ Ｐゴシック" pitchFamily="26" charset="-128"/>
              <a:cs typeface="ＭＳ Ｐゴシック" pitchFamily="2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ln/>
        </p:spPr>
      </p:sp>
      <p:sp>
        <p:nvSpPr>
          <p:cNvPr id="4198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ln/>
        </p:spPr>
      </p:sp>
      <p:sp>
        <p:nvSpPr>
          <p:cNvPr id="44035"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ln/>
        </p:spPr>
      </p:sp>
      <p:sp>
        <p:nvSpPr>
          <p:cNvPr id="44035"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ln/>
        </p:spPr>
      </p:sp>
      <p:sp>
        <p:nvSpPr>
          <p:cNvPr id="46083"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ln/>
        </p:spPr>
      </p:sp>
      <p:sp>
        <p:nvSpPr>
          <p:cNvPr id="50179"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3" name="2 Marcador de notas"/>
          <p:cNvSpPr>
            <a:spLocks noGrp="1"/>
          </p:cNvSpPr>
          <p:nvPr>
            <p:ph type="body" idx="1"/>
          </p:nvPr>
        </p:nvSpPr>
        <p:spPr bwMode="auto">
          <a:noFill/>
        </p:spPr>
        <p:txBody>
          <a:bodyPr/>
          <a:lstStyle/>
          <a:p>
            <a:endParaRPr lang="fr-FR" smtClean="0"/>
          </a:p>
        </p:txBody>
      </p:sp>
      <p:sp>
        <p:nvSpPr>
          <p:cNvPr id="25604" name="3 Marcador de número de diapositiva"/>
          <p:cNvSpPr>
            <a:spLocks noGrp="1"/>
          </p:cNvSpPr>
          <p:nvPr>
            <p:ph type="sldNum" sz="quarter" idx="5"/>
          </p:nvPr>
        </p:nvSpPr>
        <p:spPr bwMode="auto">
          <a:noFill/>
          <a:ln>
            <a:miter lim="800000"/>
            <a:headEnd/>
            <a:tailEnd/>
          </a:ln>
        </p:spPr>
        <p:txBody>
          <a:bodyPr/>
          <a:lstStyle/>
          <a:p>
            <a:fld id="{69046640-EF55-45AA-B449-CF8D5AF6144D}" type="slidenum">
              <a:rPr lang="fr-FR"/>
              <a:pPr/>
              <a:t>6</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fr-FR" smtClean="0"/>
          </a:p>
        </p:txBody>
      </p:sp>
      <p:sp>
        <p:nvSpPr>
          <p:cNvPr id="29700" name="Slide Number Placeholder 3"/>
          <p:cNvSpPr>
            <a:spLocks noGrp="1"/>
          </p:cNvSpPr>
          <p:nvPr>
            <p:ph type="sldNum" sz="quarter" idx="5"/>
          </p:nvPr>
        </p:nvSpPr>
        <p:spPr bwMode="auto">
          <a:noFill/>
          <a:ln>
            <a:miter lim="800000"/>
            <a:headEnd/>
            <a:tailEnd/>
          </a:ln>
        </p:spPr>
        <p:txBody>
          <a:bodyPr/>
          <a:lstStyle/>
          <a:p>
            <a:fld id="{B601EB9F-827C-48C6-9E48-DDFAD603279F}" type="slidenum">
              <a:rPr lang="fr-FR"/>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a:ln/>
        </p:spPr>
      </p:sp>
      <p:sp>
        <p:nvSpPr>
          <p:cNvPr id="21507"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ln/>
        </p:spPr>
      </p:sp>
      <p:sp>
        <p:nvSpPr>
          <p:cNvPr id="25603"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ln/>
        </p:spPr>
      </p:sp>
      <p:sp>
        <p:nvSpPr>
          <p:cNvPr id="27651"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ln/>
        </p:spPr>
      </p:sp>
      <p:sp>
        <p:nvSpPr>
          <p:cNvPr id="29699" name="Text Box 2"/>
          <p:cNvSpPr txBox="1">
            <a:spLocks noGrp="1" noChangeArrowheads="1"/>
          </p:cNvSpPr>
          <p:nvPr>
            <p:ph type="body" idx="1"/>
          </p:nvPr>
        </p:nvSpPr>
        <p:spPr>
          <a:noFill/>
          <a:ln/>
        </p:spPr>
        <p:txBody>
          <a:bodyPr wrap="none" anchor="ctr"/>
          <a:lstStyle/>
          <a:p>
            <a:endParaRPr lang="en-US">
              <a:latin typeface="Times New Roman" pitchFamily="26" charset="0"/>
              <a:ea typeface="ＭＳ Ｐゴシック" pitchFamily="26" charset="-128"/>
              <a:cs typeface="ＭＳ Ｐゴシック" pitchFamily="2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ln/>
        </p:spPr>
      </p:sp>
      <p:sp>
        <p:nvSpPr>
          <p:cNvPr id="31747" name="Notes Placeholder 3"/>
          <p:cNvSpPr txBox="1">
            <a:spLocks noGrp="1"/>
          </p:cNvSpPr>
          <p:nvPr/>
        </p:nvSpPr>
        <p:spPr bwMode="auto">
          <a:xfrm>
            <a:off x="685800" y="4343400"/>
            <a:ext cx="5486400" cy="4114800"/>
          </a:xfrm>
          <a:prstGeom prst="rect">
            <a:avLst/>
          </a:prstGeom>
          <a:noFill/>
          <a:ln w="9525">
            <a:noFill/>
            <a:miter lim="800000"/>
            <a:headEnd/>
            <a:tailEnd/>
          </a:ln>
        </p:spPr>
        <p:txBody>
          <a:bodyPr lIns="90000" tIns="46800" rIns="90000" bIns="46800">
            <a:prstTxWarp prst="textNoShape">
              <a:avLst/>
            </a:prstTxWarp>
          </a:bodyPr>
          <a:lstStyle/>
          <a:p>
            <a:pPr defTabSz="449263">
              <a:spcBef>
                <a:spcPct val="30000"/>
              </a:spcBef>
              <a:buClr>
                <a:srgbClr val="000000"/>
              </a:buClr>
              <a:buSzPct val="100000"/>
              <a:buFont typeface="Times New Roman" pitchFamily="26" charset="0"/>
              <a:buNone/>
            </a:pPr>
            <a:endParaRPr lang="fr-FR" sz="1200">
              <a:solidFill>
                <a:srgbClr val="000000"/>
              </a:solidFill>
              <a:ea typeface="ＭＳ Ｐゴシック" pitchFamily="26" charset="-128"/>
              <a:cs typeface="ＭＳ Ｐゴシック" pitchFamily="2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130425"/>
            <a:ext cx="7772400" cy="1470025"/>
          </a:xfrm>
        </p:spPr>
        <p:txBody>
          <a:bodyPr/>
          <a:lstStyle>
            <a:lvl1pPr>
              <a:defRPr/>
            </a:lvl1pPr>
          </a:lstStyle>
          <a:p>
            <a:r>
              <a:rPr lang="es-CO"/>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s-CO"/>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s-CO"/>
          </a:p>
        </p:txBody>
      </p:sp>
      <p:sp>
        <p:nvSpPr>
          <p:cNvPr id="5" name="Rectangle 5"/>
          <p:cNvSpPr>
            <a:spLocks noGrp="1" noChangeArrowheads="1"/>
          </p:cNvSpPr>
          <p:nvPr>
            <p:ph type="ftr" sz="quarter" idx="11"/>
          </p:nvPr>
        </p:nvSpPr>
        <p:spPr/>
        <p:txBody>
          <a:bodyPr/>
          <a:lstStyle>
            <a:lvl1pPr>
              <a:defRPr/>
            </a:lvl1pPr>
          </a:lstStyle>
          <a:p>
            <a:pPr>
              <a:defRPr/>
            </a:pPr>
            <a:endParaRPr lang="es-CO"/>
          </a:p>
        </p:txBody>
      </p:sp>
      <p:sp>
        <p:nvSpPr>
          <p:cNvPr id="6" name="Rectangle 6"/>
          <p:cNvSpPr>
            <a:spLocks noGrp="1" noChangeArrowheads="1"/>
          </p:cNvSpPr>
          <p:nvPr>
            <p:ph type="sldNum" sz="quarter" idx="12"/>
          </p:nvPr>
        </p:nvSpPr>
        <p:spPr/>
        <p:txBody>
          <a:bodyPr/>
          <a:lstStyle>
            <a:lvl1pPr>
              <a:defRPr/>
            </a:lvl1pPr>
          </a:lstStyle>
          <a:p>
            <a:r>
              <a:rPr lang="es-CO"/>
              <a:t>Diapositiva </a:t>
            </a:r>
            <a:fld id="{22295B76-9A85-42E1-9B44-8643A7F687D8}" type="slidenum">
              <a:rPr lang="es-CO"/>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endParaRPr 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lgn="r">
              <a:defRPr/>
            </a:lvl1pPr>
          </a:lstStyle>
          <a:p>
            <a:fld id="{ED762744-DF4A-4D16-BDC6-17B3A1179E8A}" type="slidenum">
              <a:rPr lang="es-CO"/>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6308725"/>
          </a:xfrm>
        </p:spPr>
        <p:txBody>
          <a:bodyPr vert="eaVert"/>
          <a:lstStyle/>
          <a:p>
            <a:r>
              <a:rPr lang="es-ES_tradnl" smtClean="0"/>
              <a:t>Click to edit Master title style</a:t>
            </a:r>
            <a:endParaRPr lang="fr-FR"/>
          </a:p>
        </p:txBody>
      </p:sp>
      <p:sp>
        <p:nvSpPr>
          <p:cNvPr id="3" name="Vertical Text Placeholder 2"/>
          <p:cNvSpPr>
            <a:spLocks noGrp="1"/>
          </p:cNvSpPr>
          <p:nvPr>
            <p:ph type="body" orient="vert" idx="1"/>
          </p:nvPr>
        </p:nvSpPr>
        <p:spPr>
          <a:xfrm>
            <a:off x="457200" y="274638"/>
            <a:ext cx="6134100" cy="63087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endParaRPr 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lgn="r">
              <a:defRPr/>
            </a:lvl1pPr>
          </a:lstStyle>
          <a:p>
            <a:fld id="{F14305E9-3098-4070-99CB-D76507297C27}" type="slidenum">
              <a:rPr lang="es-CO"/>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7505700" cy="1143000"/>
          </a:xfrm>
        </p:spPr>
        <p:txBody>
          <a:bodyPr/>
          <a:lstStyle/>
          <a:p>
            <a:r>
              <a:rPr lang="es-ES_tradnl" smtClean="0"/>
              <a:t>Click to edit Master title style</a:t>
            </a:r>
            <a:endParaRPr lang="fr-FR"/>
          </a:p>
        </p:txBody>
      </p:sp>
      <p:sp>
        <p:nvSpPr>
          <p:cNvPr id="3" name="Content Placeholder 2"/>
          <p:cNvSpPr>
            <a:spLocks noGrp="1"/>
          </p:cNvSpPr>
          <p:nvPr>
            <p:ph sz="half" idx="1"/>
          </p:nvPr>
        </p:nvSpPr>
        <p:spPr>
          <a:xfrm>
            <a:off x="1209675" y="1728788"/>
            <a:ext cx="3676650" cy="4525962"/>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Text Placeholder 3"/>
          <p:cNvSpPr>
            <a:spLocks noGrp="1"/>
          </p:cNvSpPr>
          <p:nvPr>
            <p:ph type="body" sz="half" idx="2"/>
          </p:nvPr>
        </p:nvSpPr>
        <p:spPr>
          <a:xfrm>
            <a:off x="5038725" y="1728788"/>
            <a:ext cx="3676650" cy="4525962"/>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s-CO"/>
          </a:p>
        </p:txBody>
      </p:sp>
      <p:sp>
        <p:nvSpPr>
          <p:cNvPr id="6" name="Footer Placeholder 5"/>
          <p:cNvSpPr>
            <a:spLocks noGrp="1"/>
          </p:cNvSpPr>
          <p:nvPr>
            <p:ph type="ftr" sz="quarter" idx="11"/>
          </p:nvPr>
        </p:nvSpPr>
        <p:spPr/>
        <p:txBody>
          <a:bodyPr/>
          <a:lstStyle>
            <a:lvl1pPr>
              <a:defRPr smtClean="0">
                <a:ea typeface="MS PGothic" pitchFamily="34" charset="-128"/>
              </a:defRPr>
            </a:lvl1pPr>
          </a:lstStyle>
          <a:p>
            <a:fld id="{F24CD25F-A3AE-441B-9685-F6EF8651AD0E}" type="slidenum">
              <a:rPr lang="es-CO"/>
              <a:pPr/>
              <a:t>‹Nº›</a:t>
            </a:fld>
            <a:endParaRPr 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7505700" cy="1143000"/>
          </a:xfrm>
        </p:spPr>
        <p:txBody>
          <a:bodyPr/>
          <a:lstStyle/>
          <a:p>
            <a:r>
              <a:rPr lang="es-ES_tradnl" smtClean="0"/>
              <a:t>Click to edit Master title style</a:t>
            </a:r>
            <a:endParaRPr lang="fr-FR"/>
          </a:p>
        </p:txBody>
      </p:sp>
      <p:sp>
        <p:nvSpPr>
          <p:cNvPr id="3" name="Text Placeholder 2"/>
          <p:cNvSpPr>
            <a:spLocks noGrp="1"/>
          </p:cNvSpPr>
          <p:nvPr>
            <p:ph type="body" sz="half" idx="1"/>
          </p:nvPr>
        </p:nvSpPr>
        <p:spPr>
          <a:xfrm>
            <a:off x="1209675" y="1728788"/>
            <a:ext cx="3676650" cy="4525962"/>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Content Placeholder 3"/>
          <p:cNvSpPr>
            <a:spLocks noGrp="1"/>
          </p:cNvSpPr>
          <p:nvPr>
            <p:ph sz="half" idx="2"/>
          </p:nvPr>
        </p:nvSpPr>
        <p:spPr>
          <a:xfrm>
            <a:off x="5038725" y="1728788"/>
            <a:ext cx="3676650" cy="4525962"/>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s-CO"/>
          </a:p>
        </p:txBody>
      </p:sp>
      <p:sp>
        <p:nvSpPr>
          <p:cNvPr id="6" name="Footer Placeholder 5"/>
          <p:cNvSpPr>
            <a:spLocks noGrp="1"/>
          </p:cNvSpPr>
          <p:nvPr>
            <p:ph type="ftr" sz="quarter" idx="11"/>
          </p:nvPr>
        </p:nvSpPr>
        <p:spPr/>
        <p:txBody>
          <a:bodyPr/>
          <a:lstStyle>
            <a:lvl1pPr>
              <a:defRPr smtClean="0">
                <a:ea typeface="MS PGothic" pitchFamily="34" charset="-128"/>
              </a:defRPr>
            </a:lvl1pPr>
          </a:lstStyle>
          <a:p>
            <a:fld id="{40C8AF5B-94EF-45ED-A27A-E6578F33367E}" type="slidenum">
              <a:rPr lang="es-CO"/>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fr-FR"/>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CO"/>
          </a:p>
        </p:txBody>
      </p:sp>
      <p:sp>
        <p:nvSpPr>
          <p:cNvPr id="5" name="Rectangle 5"/>
          <p:cNvSpPr>
            <a:spLocks noGrp="1" noChangeArrowheads="1"/>
          </p:cNvSpPr>
          <p:nvPr>
            <p:ph type="ftr" sz="quarter" idx="11"/>
          </p:nvPr>
        </p:nvSpPr>
        <p:spPr>
          <a:ln/>
        </p:spPr>
        <p:txBody>
          <a:bodyPr/>
          <a:lstStyle>
            <a:lvl1pPr>
              <a:defRPr/>
            </a:lvl1pPr>
          </a:lstStyle>
          <a:p>
            <a:pPr>
              <a:defRPr/>
            </a:pPr>
            <a:endParaRPr lang="es-CO"/>
          </a:p>
        </p:txBody>
      </p:sp>
      <p:sp>
        <p:nvSpPr>
          <p:cNvPr id="6" name="Rectangle 6"/>
          <p:cNvSpPr>
            <a:spLocks noGrp="1" noChangeArrowheads="1"/>
          </p:cNvSpPr>
          <p:nvPr>
            <p:ph type="sldNum" sz="quarter" idx="12"/>
          </p:nvPr>
        </p:nvSpPr>
        <p:spPr>
          <a:ln/>
        </p:spPr>
        <p:txBody>
          <a:bodyPr/>
          <a:lstStyle>
            <a:lvl1pPr>
              <a:defRPr/>
            </a:lvl1pPr>
          </a:lstStyle>
          <a:p>
            <a:r>
              <a:rPr lang="es-CO"/>
              <a:t>Diapositiva </a:t>
            </a:r>
            <a:fld id="{A1B132BA-D35B-46E8-854B-BA66C21F1D23}" type="slidenum">
              <a:rPr lang="es-CO"/>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lgn="r">
              <a:defRPr/>
            </a:lvl1pPr>
          </a:lstStyle>
          <a:p>
            <a:r>
              <a:rPr lang="es-CO"/>
              <a:t>Diapositiva </a:t>
            </a:r>
            <a:fld id="{4FA3D727-6BDC-4EC0-BAB2-B17BDFE10639}" type="slidenum">
              <a:rPr lang="es-CO"/>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fr-FR"/>
          </a:p>
        </p:txBody>
      </p:sp>
      <p:sp>
        <p:nvSpPr>
          <p:cNvPr id="3" name="Content Placeholder 2"/>
          <p:cNvSpPr>
            <a:spLocks noGrp="1"/>
          </p:cNvSpPr>
          <p:nvPr>
            <p:ph sz="half" idx="1"/>
          </p:nvPr>
        </p:nvSpPr>
        <p:spPr>
          <a:xfrm>
            <a:off x="609600" y="2057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Content Placeholder 3"/>
          <p:cNvSpPr>
            <a:spLocks noGrp="1"/>
          </p:cNvSpPr>
          <p:nvPr>
            <p:ph sz="half" idx="2"/>
          </p:nvPr>
        </p:nvSpPr>
        <p:spPr>
          <a:xfrm>
            <a:off x="4800600" y="2057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s-CO"/>
          </a:p>
        </p:txBody>
      </p:sp>
      <p:sp>
        <p:nvSpPr>
          <p:cNvPr id="6" name="Rectangle 5"/>
          <p:cNvSpPr>
            <a:spLocks noGrp="1" noChangeArrowheads="1"/>
          </p:cNvSpPr>
          <p:nvPr>
            <p:ph type="ftr" sz="quarter" idx="11"/>
          </p:nvPr>
        </p:nvSpPr>
        <p:spPr>
          <a:ln/>
        </p:spPr>
        <p:txBody>
          <a:bodyPr/>
          <a:lstStyle>
            <a:lvl1pPr>
              <a:defRPr/>
            </a:lvl1pPr>
          </a:lstStyle>
          <a:p>
            <a:pPr>
              <a:defRPr/>
            </a:pPr>
            <a:endParaRPr lang="es-CO"/>
          </a:p>
        </p:txBody>
      </p:sp>
      <p:sp>
        <p:nvSpPr>
          <p:cNvPr id="7" name="Rectangle 6"/>
          <p:cNvSpPr>
            <a:spLocks noGrp="1" noChangeArrowheads="1"/>
          </p:cNvSpPr>
          <p:nvPr>
            <p:ph type="sldNum" sz="quarter" idx="12"/>
          </p:nvPr>
        </p:nvSpPr>
        <p:spPr>
          <a:ln/>
        </p:spPr>
        <p:txBody>
          <a:bodyPr/>
          <a:lstStyle>
            <a:lvl1pPr>
              <a:defRPr/>
            </a:lvl1pPr>
          </a:lstStyle>
          <a:p>
            <a:r>
              <a:rPr lang="es-CO"/>
              <a:t>Diapositiva </a:t>
            </a:r>
            <a:fld id="{75F76714-A810-4312-BB5F-C4141C9944A4}" type="slidenum">
              <a:rPr lang="es-CO"/>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7" name="Date Placeholder 6"/>
          <p:cNvSpPr>
            <a:spLocks noGrp="1"/>
          </p:cNvSpPr>
          <p:nvPr>
            <p:ph type="dt" sz="half" idx="10"/>
          </p:nvPr>
        </p:nvSpPr>
        <p:spPr/>
        <p:txBody>
          <a:bodyPr/>
          <a:lstStyle>
            <a:lvl1pPr>
              <a:defRPr/>
            </a:lvl1pPr>
          </a:lstStyle>
          <a:p>
            <a:pPr>
              <a:defRPr/>
            </a:pPr>
            <a:endParaRPr lang="es-CO"/>
          </a:p>
        </p:txBody>
      </p:sp>
      <p:sp>
        <p:nvSpPr>
          <p:cNvPr id="8" name="Footer Placeholder 7"/>
          <p:cNvSpPr>
            <a:spLocks noGrp="1"/>
          </p:cNvSpPr>
          <p:nvPr>
            <p:ph type="ftr" sz="quarter" idx="11"/>
          </p:nvPr>
        </p:nvSpPr>
        <p:spPr/>
        <p:txBody>
          <a:bodyPr/>
          <a:lstStyle>
            <a:lvl1pPr>
              <a:defRPr/>
            </a:lvl1pPr>
          </a:lstStyle>
          <a:p>
            <a:pPr>
              <a:defRPr/>
            </a:pPr>
            <a:endParaRPr lang="es-CO"/>
          </a:p>
        </p:txBody>
      </p:sp>
      <p:sp>
        <p:nvSpPr>
          <p:cNvPr id="9" name="Slide Number Placeholder 8"/>
          <p:cNvSpPr>
            <a:spLocks noGrp="1"/>
          </p:cNvSpPr>
          <p:nvPr>
            <p:ph type="sldNum" sz="quarter" idx="12"/>
          </p:nvPr>
        </p:nvSpPr>
        <p:spPr/>
        <p:txBody>
          <a:bodyPr/>
          <a:lstStyle>
            <a:lvl1pPr algn="r">
              <a:defRPr/>
            </a:lvl1pPr>
          </a:lstStyle>
          <a:p>
            <a:r>
              <a:rPr lang="es-CO"/>
              <a:t>Diapositiva </a:t>
            </a:r>
            <a:fld id="{5B048DE9-B6DA-4DBF-B837-43CFF0591CE1}" type="slidenum">
              <a:rPr lang="es-CO"/>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fr-FR"/>
          </a:p>
        </p:txBody>
      </p:sp>
      <p:sp>
        <p:nvSpPr>
          <p:cNvPr id="3" name="Date Placeholder 2"/>
          <p:cNvSpPr>
            <a:spLocks noGrp="1"/>
          </p:cNvSpPr>
          <p:nvPr>
            <p:ph type="dt" sz="half" idx="10"/>
          </p:nvPr>
        </p:nvSpPr>
        <p:spPr/>
        <p:txBody>
          <a:bodyPr/>
          <a:lstStyle>
            <a:lvl1pPr>
              <a:defRPr/>
            </a:lvl1pPr>
          </a:lstStyle>
          <a:p>
            <a:pPr>
              <a:defRPr/>
            </a:pPr>
            <a:endParaRPr lang="es-CO"/>
          </a:p>
        </p:txBody>
      </p:sp>
      <p:sp>
        <p:nvSpPr>
          <p:cNvPr id="4" name="Footer Placeholder 3"/>
          <p:cNvSpPr>
            <a:spLocks noGrp="1"/>
          </p:cNvSpPr>
          <p:nvPr>
            <p:ph type="ftr" sz="quarter" idx="11"/>
          </p:nvPr>
        </p:nvSpPr>
        <p:spPr/>
        <p:txBody>
          <a:bodyPr/>
          <a:lstStyle>
            <a:lvl1pPr>
              <a:defRPr/>
            </a:lvl1pPr>
          </a:lstStyle>
          <a:p>
            <a:pPr>
              <a:defRPr/>
            </a:pPr>
            <a:endParaRPr lang="es-CO"/>
          </a:p>
        </p:txBody>
      </p:sp>
      <p:sp>
        <p:nvSpPr>
          <p:cNvPr id="5" name="Slide Number Placeholder 4"/>
          <p:cNvSpPr>
            <a:spLocks noGrp="1"/>
          </p:cNvSpPr>
          <p:nvPr>
            <p:ph type="sldNum" sz="quarter" idx="12"/>
          </p:nvPr>
        </p:nvSpPr>
        <p:spPr/>
        <p:txBody>
          <a:bodyPr/>
          <a:lstStyle>
            <a:lvl1pPr algn="r">
              <a:defRPr/>
            </a:lvl1pPr>
          </a:lstStyle>
          <a:p>
            <a:r>
              <a:rPr lang="es-CO"/>
              <a:t>Diapositiva </a:t>
            </a:r>
            <a:fld id="{2C201B05-5C3B-4329-A538-F0A8688F9EFD}" type="slidenum">
              <a:rPr lang="es-CO"/>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s-CO"/>
          </a:p>
        </p:txBody>
      </p:sp>
      <p:sp>
        <p:nvSpPr>
          <p:cNvPr id="3" name="Footer Placeholder 2"/>
          <p:cNvSpPr>
            <a:spLocks noGrp="1"/>
          </p:cNvSpPr>
          <p:nvPr>
            <p:ph type="ftr" sz="quarter" idx="11"/>
          </p:nvPr>
        </p:nvSpPr>
        <p:spPr/>
        <p:txBody>
          <a:bodyPr/>
          <a:lstStyle>
            <a:lvl1pPr>
              <a:defRPr/>
            </a:lvl1pPr>
          </a:lstStyle>
          <a:p>
            <a:pPr>
              <a:defRPr/>
            </a:pPr>
            <a:endParaRPr lang="es-CO"/>
          </a:p>
        </p:txBody>
      </p:sp>
      <p:sp>
        <p:nvSpPr>
          <p:cNvPr id="4" name="Slide Number Placeholder 3"/>
          <p:cNvSpPr>
            <a:spLocks noGrp="1"/>
          </p:cNvSpPr>
          <p:nvPr>
            <p:ph type="sldNum" sz="quarter" idx="12"/>
          </p:nvPr>
        </p:nvSpPr>
        <p:spPr/>
        <p:txBody>
          <a:bodyPr/>
          <a:lstStyle>
            <a:lvl1pPr algn="r">
              <a:defRPr/>
            </a:lvl1pPr>
          </a:lstStyle>
          <a:p>
            <a:r>
              <a:rPr lang="es-CO"/>
              <a:t>Diapositiva </a:t>
            </a:r>
            <a:fld id="{A76EDF52-CF44-4498-A457-42997AB81C64}" type="slidenum">
              <a:rPr lang="es-CO"/>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s-CO"/>
          </a:p>
        </p:txBody>
      </p:sp>
      <p:sp>
        <p:nvSpPr>
          <p:cNvPr id="6" name="Footer Placeholder 5"/>
          <p:cNvSpPr>
            <a:spLocks noGrp="1"/>
          </p:cNvSpPr>
          <p:nvPr>
            <p:ph type="ftr" sz="quarter" idx="11"/>
          </p:nvPr>
        </p:nvSpPr>
        <p:spPr/>
        <p:txBody>
          <a:bodyPr/>
          <a:lstStyle>
            <a:lvl1pPr>
              <a:defRPr/>
            </a:lvl1pPr>
          </a:lstStyle>
          <a:p>
            <a:pPr>
              <a:defRPr/>
            </a:pPr>
            <a:endParaRPr lang="es-CO"/>
          </a:p>
        </p:txBody>
      </p:sp>
      <p:sp>
        <p:nvSpPr>
          <p:cNvPr id="7" name="Slide Number Placeholder 6"/>
          <p:cNvSpPr>
            <a:spLocks noGrp="1"/>
          </p:cNvSpPr>
          <p:nvPr>
            <p:ph type="sldNum" sz="quarter" idx="12"/>
          </p:nvPr>
        </p:nvSpPr>
        <p:spPr/>
        <p:txBody>
          <a:bodyPr/>
          <a:lstStyle>
            <a:lvl1pPr algn="r">
              <a:defRPr/>
            </a:lvl1pPr>
          </a:lstStyle>
          <a:p>
            <a:fld id="{41DD6AC6-DF3A-4A79-977A-0F1163DE619F}" type="slidenum">
              <a:rPr lang="es-CO"/>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s-CO"/>
          </a:p>
        </p:txBody>
      </p:sp>
      <p:sp>
        <p:nvSpPr>
          <p:cNvPr id="6" name="Footer Placeholder 5"/>
          <p:cNvSpPr>
            <a:spLocks noGrp="1"/>
          </p:cNvSpPr>
          <p:nvPr>
            <p:ph type="ftr" sz="quarter" idx="11"/>
          </p:nvPr>
        </p:nvSpPr>
        <p:spPr/>
        <p:txBody>
          <a:bodyPr/>
          <a:lstStyle>
            <a:lvl1pPr>
              <a:defRPr/>
            </a:lvl1pPr>
          </a:lstStyle>
          <a:p>
            <a:pPr>
              <a:defRPr/>
            </a:pPr>
            <a:endParaRPr lang="es-CO"/>
          </a:p>
        </p:txBody>
      </p:sp>
      <p:sp>
        <p:nvSpPr>
          <p:cNvPr id="7" name="Slide Number Placeholder 6"/>
          <p:cNvSpPr>
            <a:spLocks noGrp="1"/>
          </p:cNvSpPr>
          <p:nvPr>
            <p:ph type="sldNum" sz="quarter" idx="12"/>
          </p:nvPr>
        </p:nvSpPr>
        <p:spPr/>
        <p:txBody>
          <a:bodyPr/>
          <a:lstStyle>
            <a:lvl1pPr algn="r">
              <a:defRPr/>
            </a:lvl1pPr>
          </a:lstStyle>
          <a:p>
            <a:fld id="{E6EE5354-A713-46DE-BE82-55DF2923CC38}" type="slidenum">
              <a:rPr lang="es-CO"/>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vert="horz" wrap="square" lIns="91440" tIns="45720" rIns="91440" bIns="45720" numCol="1" anchor="ctr" anchorCtr="0" compatLnSpc="1">
            <a:prstTxWarp prst="textNoShape">
              <a:avLst/>
            </a:prstTxWarp>
          </a:bodyPr>
          <a:lstStyle/>
          <a:p>
            <a:pPr lvl="0"/>
            <a:r>
              <a:rPr lang="es-CO" dirty="0"/>
              <a:t>Click to edit Master title style</a:t>
            </a:r>
          </a:p>
        </p:txBody>
      </p:sp>
      <p:sp>
        <p:nvSpPr>
          <p:cNvPr id="1027" name="Rectangle 3"/>
          <p:cNvSpPr>
            <a:spLocks noGrp="1" noChangeArrowheads="1"/>
          </p:cNvSpPr>
          <p:nvPr>
            <p:ph type="body" idx="1"/>
          </p:nvPr>
        </p:nvSpPr>
        <p:spPr bwMode="auto">
          <a:xfrm>
            <a:off x="609600" y="2057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O" smtClean="0"/>
              <a:t>Click to edit Master text styles</a:t>
            </a:r>
          </a:p>
          <a:p>
            <a:pPr lvl="1"/>
            <a:r>
              <a:rPr lang="es-CO" smtClean="0"/>
              <a:t>Second level</a:t>
            </a:r>
          </a:p>
          <a:p>
            <a:pPr lvl="2"/>
            <a:r>
              <a:rPr lang="es-CO" smtClean="0"/>
              <a:t>Third level</a:t>
            </a:r>
          </a:p>
          <a:p>
            <a:pPr lvl="3"/>
            <a:r>
              <a:rPr lang="es-CO" smtClean="0"/>
              <a:t>Fourth level</a:t>
            </a:r>
          </a:p>
          <a:p>
            <a:pPr lvl="4"/>
            <a:r>
              <a:rPr lang="es-CO" smtClean="0"/>
              <a:t>Fifth level</a:t>
            </a:r>
          </a:p>
        </p:txBody>
      </p:sp>
      <p:sp>
        <p:nvSpPr>
          <p:cNvPr id="1028" name="Rectangle 4"/>
          <p:cNvSpPr>
            <a:spLocks noGrp="1" noChangeArrowheads="1"/>
          </p:cNvSpPr>
          <p:nvPr>
            <p:ph type="dt" sz="half" idx="2"/>
          </p:nvPr>
        </p:nvSpPr>
        <p:spPr bwMode="auto">
          <a:xfrm>
            <a:off x="1876425" y="6203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mn-ea"/>
                <a:cs typeface="+mn-cs"/>
              </a:defRPr>
            </a:lvl1pPr>
          </a:lstStyle>
          <a:p>
            <a:pPr>
              <a:defRPr/>
            </a:pPr>
            <a:endParaRPr lang="es-C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s-CO"/>
          </a:p>
        </p:txBody>
      </p:sp>
      <p:sp>
        <p:nvSpPr>
          <p:cNvPr id="1030" name="Rectangle 6"/>
          <p:cNvSpPr>
            <a:spLocks noGrp="1" noChangeArrowheads="1"/>
          </p:cNvSpPr>
          <p:nvPr>
            <p:ph type="sldNum" sz="quarter" idx="4"/>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s-CO"/>
              <a:t>Diapositiva </a:t>
            </a:r>
            <a:fld id="{8A6E706A-5444-4978-8092-807C54F29969}" type="slidenum">
              <a:rPr lang="es-CO"/>
              <a:pPr/>
              <a:t>‹Nº›</a:t>
            </a:fld>
            <a:endParaRPr lang="es-CO"/>
          </a:p>
        </p:txBody>
      </p:sp>
      <p:sp>
        <p:nvSpPr>
          <p:cNvPr id="1032" name="Text Box 8"/>
          <p:cNvSpPr txBox="1">
            <a:spLocks noChangeArrowheads="1"/>
          </p:cNvSpPr>
          <p:nvPr userDrawn="1"/>
        </p:nvSpPr>
        <p:spPr bwMode="auto">
          <a:xfrm>
            <a:off x="6248400" y="6423025"/>
            <a:ext cx="2895600" cy="366713"/>
          </a:xfrm>
          <a:prstGeom prst="rect">
            <a:avLst/>
          </a:prstGeom>
          <a:noFill/>
          <a:ln w="9525">
            <a:noFill/>
            <a:miter lim="800000"/>
            <a:headEnd/>
            <a:tailEnd/>
          </a:ln>
          <a:effectLst/>
        </p:spPr>
        <p:txBody>
          <a:bodyPr>
            <a:spAutoFit/>
          </a:bodyPr>
          <a:lstStyle/>
          <a:p>
            <a:pPr>
              <a:spcBef>
                <a:spcPct val="20000"/>
              </a:spcBef>
            </a:pPr>
            <a:r>
              <a:rPr lang="es-CO">
                <a:latin typeface="Swis721 Lt BT" pitchFamily="34" charset="0"/>
              </a:rPr>
              <a:t>fundación</a:t>
            </a:r>
            <a:r>
              <a:rPr lang="es-CO" b="1">
                <a:latin typeface="Swis721 Hv BT" pitchFamily="34" charset="0"/>
              </a:rPr>
              <a:t>presencia</a:t>
            </a:r>
            <a:endParaRPr lang="es-CO" b="1"/>
          </a:p>
        </p:txBody>
      </p:sp>
    </p:spTree>
  </p:cSld>
  <p:clrMap bg1="lt1" tx1="dk1" bg2="lt2" tx2="dk2" accent1="accent1" accent2="accent2" accent3="accent3" accent4="accent4" accent5="accent5" accent6="accent6" hlink="hlink" folHlink="folHlink"/>
  <p:sldLayoutIdLst>
    <p:sldLayoutId id="2147483755" r:id="rId1"/>
    <p:sldLayoutId id="2147483753" r:id="rId2"/>
    <p:sldLayoutId id="2147483756" r:id="rId3"/>
    <p:sldLayoutId id="2147483754"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ftr="0" dt="0"/>
  <p:txStyles>
    <p:title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Swis721 Ex BT" pitchFamily="34"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Swis721 Ex BT" pitchFamily="34"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Swis721 Ex BT" pitchFamily="34"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Swis721 Ex BT" pitchFamily="34"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Swis721 Ex BT" pitchFamily="34" charset="0"/>
        </a:defRPr>
      </a:lvl6pPr>
      <a:lvl7pPr marL="914400" algn="ctr" rtl="0" fontAlgn="base">
        <a:spcBef>
          <a:spcPct val="0"/>
        </a:spcBef>
        <a:spcAft>
          <a:spcPct val="0"/>
        </a:spcAft>
        <a:defRPr sz="4400">
          <a:solidFill>
            <a:schemeClr val="bg1"/>
          </a:solidFill>
          <a:latin typeface="Swis721 Ex BT" pitchFamily="34" charset="0"/>
        </a:defRPr>
      </a:lvl7pPr>
      <a:lvl8pPr marL="1371600" algn="ctr" rtl="0" fontAlgn="base">
        <a:spcBef>
          <a:spcPct val="0"/>
        </a:spcBef>
        <a:spcAft>
          <a:spcPct val="0"/>
        </a:spcAft>
        <a:defRPr sz="4400">
          <a:solidFill>
            <a:schemeClr val="bg1"/>
          </a:solidFill>
          <a:latin typeface="Swis721 Ex BT" pitchFamily="34" charset="0"/>
        </a:defRPr>
      </a:lvl8pPr>
      <a:lvl9pPr marL="1828800" algn="ctr" rtl="0" fontAlgn="base">
        <a:spcBef>
          <a:spcPct val="0"/>
        </a:spcBef>
        <a:spcAft>
          <a:spcPct val="0"/>
        </a:spcAft>
        <a:defRPr sz="4400">
          <a:solidFill>
            <a:schemeClr val="bg1"/>
          </a:solidFill>
          <a:latin typeface="Swis721 Ex BT" pitchFamily="34" charset="0"/>
        </a:defRPr>
      </a:lvl9pPr>
    </p:titleStyle>
    <p:bodyStyle>
      <a:lvl1pPr marL="342900" indent="-342900" algn="l" rtl="0" eaLnBrk="0" fontAlgn="base" hangingPunct="0">
        <a:spcBef>
          <a:spcPct val="20000"/>
        </a:spcBef>
        <a:spcAft>
          <a:spcPct val="0"/>
        </a:spcAft>
        <a:buClr>
          <a:srgbClr val="BFC804"/>
        </a:buClr>
        <a:buFont typeface="Wingdings" pitchFamily="-106" charset="2"/>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Macintosh%20HD:Users:estebanreyes:Fundacio%CC%81n%20Presencia:DDHH%20en%20PC%20Ruta%202%20correcciones%20Esteban.doc!OLE_LINK5"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0088" y="2495550"/>
            <a:ext cx="7772400" cy="2276475"/>
          </a:xfrm>
          <a:ln w="15875">
            <a:solidFill>
              <a:srgbClr val="2D2D8A"/>
            </a:solidFill>
          </a:ln>
        </p:spPr>
        <p:txBody>
          <a:bodyPr/>
          <a:lstStyle/>
          <a:p>
            <a:pPr eaLnBrk="1" hangingPunct="1">
              <a:defRPr/>
            </a:pPr>
            <a:r>
              <a:rPr lang="es-CO" sz="4000" b="1" smtClean="0">
                <a:latin typeface="Verdana" charset="0"/>
                <a:ea typeface="ＭＳ Ｐゴシック" charset="-128"/>
                <a:cs typeface="+mj-cs"/>
              </a:rPr>
              <a:t>Proyecto Ciudadano </a:t>
            </a:r>
            <a:br>
              <a:rPr lang="es-CO" sz="4000" b="1" smtClean="0">
                <a:latin typeface="Verdana" charset="0"/>
                <a:ea typeface="ＭＳ Ｐゴシック" charset="-128"/>
                <a:cs typeface="+mj-cs"/>
              </a:rPr>
            </a:br>
            <a:r>
              <a:rPr lang="es-CO" sz="4000" b="1" smtClean="0">
                <a:latin typeface="Verdana" charset="0"/>
                <a:ea typeface="ＭＳ Ｐゴシック" charset="-128"/>
                <a:cs typeface="+mj-cs"/>
              </a:rPr>
              <a:t>con enfoque de </a:t>
            </a:r>
            <a:br>
              <a:rPr lang="es-CO" sz="4000" b="1" smtClean="0">
                <a:latin typeface="Verdana" charset="0"/>
                <a:ea typeface="ＭＳ Ｐゴシック" charset="-128"/>
                <a:cs typeface="+mj-cs"/>
              </a:rPr>
            </a:br>
            <a:r>
              <a:rPr lang="es-CO" sz="4000" b="1" smtClean="0">
                <a:latin typeface="Verdana" charset="0"/>
                <a:ea typeface="ＭＳ Ｐゴシック" charset="-128"/>
                <a:cs typeface="+mj-cs"/>
              </a:rPr>
              <a:t>Derechos Humanos</a:t>
            </a:r>
          </a:p>
        </p:txBody>
      </p:sp>
      <p:sp>
        <p:nvSpPr>
          <p:cNvPr id="2051" name="Rectangle 3"/>
          <p:cNvSpPr>
            <a:spLocks noGrp="1" noChangeArrowheads="1"/>
          </p:cNvSpPr>
          <p:nvPr>
            <p:ph type="subTitle" idx="1"/>
          </p:nvPr>
        </p:nvSpPr>
        <p:spPr>
          <a:xfrm>
            <a:off x="708025" y="5292725"/>
            <a:ext cx="7786688" cy="630238"/>
          </a:xfrm>
          <a:solidFill>
            <a:schemeClr val="accent6">
              <a:lumMod val="20000"/>
              <a:lumOff val="80000"/>
              <a:alpha val="81000"/>
            </a:schemeClr>
          </a:solidFill>
          <a:ln w="28575" cap="flat" algn="ctr">
            <a:solidFill>
              <a:srgbClr val="2D2D8A"/>
            </a:solidFill>
            <a:headEnd type="none" w="med" len="med"/>
            <a:tailEnd type="none" w="med" len="med"/>
          </a:ln>
        </p:spPr>
        <p:txBody>
          <a:bodyPr/>
          <a:lstStyle/>
          <a:p>
            <a:pPr eaLnBrk="1" hangingPunct="1">
              <a:buFont typeface="Wingdings" pitchFamily="-106" charset="2"/>
              <a:buNone/>
            </a:pPr>
            <a:r>
              <a:rPr lang="es-CO" smtClean="0">
                <a:latin typeface="Verdana" pitchFamily="-106" charset="0"/>
              </a:rPr>
              <a:t>Guía de Capacitación</a:t>
            </a:r>
            <a:endParaRPr lang="es-CO" b="1" smtClean="0">
              <a:latin typeface="Verdana" pitchFamily="-106" charset="0"/>
            </a:endParaRPr>
          </a:p>
        </p:txBody>
      </p:sp>
      <p:pic>
        <p:nvPicPr>
          <p:cNvPr id="17412" name="Picture 8"/>
          <p:cNvPicPr>
            <a:picLocks noChangeAspect="1"/>
          </p:cNvPicPr>
          <p:nvPr/>
        </p:nvPicPr>
        <p:blipFill>
          <a:blip r:embed="rId2"/>
          <a:srcRect/>
          <a:stretch>
            <a:fillRect/>
          </a:stretch>
        </p:blipFill>
        <p:spPr bwMode="auto">
          <a:xfrm>
            <a:off x="2408238" y="30163"/>
            <a:ext cx="4425950" cy="186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66787"/>
          </a:xfrm>
        </p:spPr>
        <p:txBody>
          <a:bodyPr/>
          <a:lstStyle/>
          <a:p>
            <a:pPr eaLnBrk="1" hangingPunct="1"/>
            <a:r>
              <a:rPr lang="es-CO" sz="2600" b="1" dirty="0" smtClean="0">
                <a:latin typeface="Verdana" pitchFamily="-106" charset="0"/>
              </a:rPr>
              <a:t>Características de un programa exitoso de formación ciudadana</a:t>
            </a:r>
          </a:p>
        </p:txBody>
      </p:sp>
      <p:sp>
        <p:nvSpPr>
          <p:cNvPr id="28675" name="AutoShape 8"/>
          <p:cNvSpPr>
            <a:spLocks noChangeArrowheads="1"/>
          </p:cNvSpPr>
          <p:nvPr/>
        </p:nvSpPr>
        <p:spPr bwMode="auto">
          <a:xfrm>
            <a:off x="398463" y="1444625"/>
            <a:ext cx="8229600" cy="4767263"/>
          </a:xfrm>
          <a:prstGeom prst="roundRect">
            <a:avLst>
              <a:gd name="adj" fmla="val 16667"/>
            </a:avLst>
          </a:prstGeom>
          <a:noFill/>
          <a:ln w="28575">
            <a:solidFill>
              <a:srgbClr val="2D2D8A"/>
            </a:solidFill>
            <a:round/>
            <a:headEnd/>
            <a:tailEnd/>
          </a:ln>
        </p:spPr>
        <p:txBody>
          <a:bodyPr anchor="ctr"/>
          <a:lstStyle/>
          <a:p>
            <a:pPr marL="11113" indent="-11113" algn="l">
              <a:buClr>
                <a:schemeClr val="accent2"/>
              </a:buClr>
            </a:pPr>
            <a:r>
              <a:rPr lang="es-CO" sz="2400">
                <a:latin typeface="Verdana" pitchFamily="-106" charset="0"/>
              </a:rPr>
              <a:t>Los programas de educación para la ciudadanía que han probado ser efectivos se distinguen por al menos cuatro características:</a:t>
            </a:r>
          </a:p>
          <a:p>
            <a:pPr marL="11113" indent="-11113" algn="l">
              <a:buClr>
                <a:schemeClr val="accent2"/>
              </a:buClr>
            </a:pPr>
            <a:endParaRPr lang="es-CO" sz="1200">
              <a:latin typeface="Verdana" pitchFamily="-106" charset="0"/>
            </a:endParaRPr>
          </a:p>
          <a:p>
            <a:pPr marL="534988" lvl="1" indent="-336550" algn="l">
              <a:spcAft>
                <a:spcPts val="600"/>
              </a:spcAft>
              <a:buClr>
                <a:schemeClr val="accent2"/>
              </a:buClr>
              <a:buFont typeface="Wingdings" pitchFamily="-106" charset="2"/>
              <a:buChar char="þ"/>
            </a:pPr>
            <a:r>
              <a:rPr lang="es-CO" sz="2000">
                <a:latin typeface="Verdana" pitchFamily="-106" charset="0"/>
              </a:rPr>
              <a:t>Alta interacción entre participantes.</a:t>
            </a:r>
          </a:p>
          <a:p>
            <a:pPr marL="534988" lvl="1" indent="-336550" algn="l">
              <a:spcAft>
                <a:spcPts val="600"/>
              </a:spcAft>
              <a:buClr>
                <a:schemeClr val="accent2"/>
              </a:buClr>
              <a:buFont typeface="Wingdings" pitchFamily="-106" charset="2"/>
              <a:buChar char="þ"/>
            </a:pPr>
            <a:r>
              <a:rPr lang="es-CO" sz="2000">
                <a:latin typeface="Verdana" pitchFamily="-106" charset="0"/>
              </a:rPr>
              <a:t>Contenidos realistas manejados de manera balanceada. </a:t>
            </a:r>
          </a:p>
          <a:p>
            <a:pPr marL="534988" lvl="1" indent="-336550" algn="l">
              <a:spcAft>
                <a:spcPts val="600"/>
              </a:spcAft>
              <a:buClr>
                <a:schemeClr val="accent2"/>
              </a:buClr>
              <a:buFont typeface="Wingdings" pitchFamily="-106" charset="2"/>
              <a:buChar char="þ"/>
            </a:pPr>
            <a:r>
              <a:rPr lang="es-CO" sz="2000">
                <a:latin typeface="Verdana" pitchFamily="-106" charset="0"/>
              </a:rPr>
              <a:t>Aprovechamiento de la comunidad y del entorno inmediato como recursos para el grupo de trabajo. </a:t>
            </a:r>
          </a:p>
          <a:p>
            <a:pPr marL="534988" lvl="1" indent="-336550" algn="l">
              <a:spcAft>
                <a:spcPts val="600"/>
              </a:spcAft>
              <a:buClr>
                <a:schemeClr val="accent2"/>
              </a:buClr>
              <a:buFont typeface="Wingdings" pitchFamily="-106" charset="2"/>
              <a:buChar char="þ"/>
            </a:pPr>
            <a:r>
              <a:rPr lang="es-CO" sz="2000">
                <a:latin typeface="Verdana" pitchFamily="-106" charset="0"/>
              </a:rPr>
              <a:t>Apoyo decidido de las directivas docentes y de las personas encargadas de la política educativa (en el caso de que el programa se implemente en una institución educativa). </a:t>
            </a:r>
          </a:p>
        </p:txBody>
      </p:sp>
      <p:sp>
        <p:nvSpPr>
          <p:cNvPr id="28676" name="Slide Number Placeholder 3"/>
          <p:cNvSpPr>
            <a:spLocks noGrp="1"/>
          </p:cNvSpPr>
          <p:nvPr>
            <p:ph type="sldNum" sz="quarter" idx="12"/>
          </p:nvPr>
        </p:nvSpPr>
        <p:spPr>
          <a:noFill/>
        </p:spPr>
        <p:txBody>
          <a:bodyPr/>
          <a:lstStyle/>
          <a:p>
            <a:r>
              <a:rPr lang="es-CO"/>
              <a:t>Diapositiva </a:t>
            </a:r>
            <a:fld id="{640BD10E-9C01-46F2-B50C-335C86CB4934}" type="slidenum">
              <a:rPr lang="es-CO"/>
              <a:pPr/>
              <a:t>9</a:t>
            </a:fld>
            <a:endParaRPr lang="es-C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950912"/>
          </a:xfrm>
        </p:spPr>
        <p:txBody>
          <a:bodyPr/>
          <a:lstStyle/>
          <a:p>
            <a:pPr eaLnBrk="1" hangingPunct="1"/>
            <a:r>
              <a:rPr lang="es-CO" sz="4000" b="1" smtClean="0">
                <a:latin typeface="Verdana" pitchFamily="-106" charset="0"/>
              </a:rPr>
              <a:t>Estrategias de enseñanza</a:t>
            </a:r>
          </a:p>
        </p:txBody>
      </p:sp>
      <p:sp>
        <p:nvSpPr>
          <p:cNvPr id="30723" name="AutoShape 4"/>
          <p:cNvSpPr>
            <a:spLocks noChangeArrowheads="1"/>
          </p:cNvSpPr>
          <p:nvPr/>
        </p:nvSpPr>
        <p:spPr bwMode="auto">
          <a:xfrm>
            <a:off x="2406650" y="2174875"/>
            <a:ext cx="5103813" cy="646113"/>
          </a:xfrm>
          <a:prstGeom prst="roundRect">
            <a:avLst>
              <a:gd name="adj" fmla="val 16667"/>
            </a:avLst>
          </a:prstGeom>
          <a:noFill/>
          <a:ln w="15875">
            <a:solidFill>
              <a:srgbClr val="2D2D8A"/>
            </a:solidFill>
            <a:round/>
            <a:headEnd/>
            <a:tailEnd/>
          </a:ln>
        </p:spPr>
        <p:txBody>
          <a:bodyPr wrap="none" anchor="ctr">
            <a:spAutoFit/>
          </a:bodyPr>
          <a:lstStyle/>
          <a:p>
            <a:pPr marL="514350" indent="-514350">
              <a:buClr>
                <a:schemeClr val="accent2"/>
              </a:buClr>
            </a:pPr>
            <a:r>
              <a:rPr lang="es-CO" sz="3200">
                <a:solidFill>
                  <a:srgbClr val="333399"/>
                </a:solidFill>
                <a:latin typeface="Verdana" pitchFamily="-106" charset="0"/>
              </a:rPr>
              <a:t>1. </a:t>
            </a:r>
            <a:r>
              <a:rPr lang="es-CO" sz="3200">
                <a:latin typeface="Verdana" pitchFamily="-106" charset="0"/>
              </a:rPr>
              <a:t>Discusiones grupales</a:t>
            </a:r>
          </a:p>
        </p:txBody>
      </p:sp>
      <p:sp>
        <p:nvSpPr>
          <p:cNvPr id="30724" name="AutoShape 5"/>
          <p:cNvSpPr>
            <a:spLocks noChangeArrowheads="1"/>
          </p:cNvSpPr>
          <p:nvPr/>
        </p:nvSpPr>
        <p:spPr bwMode="auto">
          <a:xfrm>
            <a:off x="2406650" y="3611563"/>
            <a:ext cx="4808538" cy="646112"/>
          </a:xfrm>
          <a:prstGeom prst="roundRect">
            <a:avLst>
              <a:gd name="adj" fmla="val 16667"/>
            </a:avLst>
          </a:prstGeom>
          <a:noFill/>
          <a:ln w="15875">
            <a:solidFill>
              <a:srgbClr val="2D2D8A"/>
            </a:solidFill>
            <a:round/>
            <a:headEnd/>
            <a:tailEnd/>
          </a:ln>
        </p:spPr>
        <p:txBody>
          <a:bodyPr wrap="none" anchor="ctr">
            <a:spAutoFit/>
          </a:bodyPr>
          <a:lstStyle/>
          <a:p>
            <a:pPr marL="514350" indent="-514350">
              <a:buClr>
                <a:schemeClr val="accent2"/>
              </a:buClr>
            </a:pPr>
            <a:r>
              <a:rPr lang="es-CO" sz="3200">
                <a:solidFill>
                  <a:srgbClr val="333399"/>
                </a:solidFill>
                <a:latin typeface="Verdana" pitchFamily="-106" charset="0"/>
              </a:rPr>
              <a:t>2. </a:t>
            </a:r>
            <a:r>
              <a:rPr lang="es-CO" sz="3200">
                <a:latin typeface="Verdana" pitchFamily="-106" charset="0"/>
              </a:rPr>
              <a:t>Preguntas efectivas</a:t>
            </a:r>
          </a:p>
        </p:txBody>
      </p:sp>
      <p:sp>
        <p:nvSpPr>
          <p:cNvPr id="30725" name="AutoShape 6"/>
          <p:cNvSpPr>
            <a:spLocks noChangeArrowheads="1"/>
          </p:cNvSpPr>
          <p:nvPr/>
        </p:nvSpPr>
        <p:spPr bwMode="auto">
          <a:xfrm>
            <a:off x="2409825" y="5048250"/>
            <a:ext cx="3140075" cy="646113"/>
          </a:xfrm>
          <a:prstGeom prst="roundRect">
            <a:avLst>
              <a:gd name="adj" fmla="val 16667"/>
            </a:avLst>
          </a:prstGeom>
          <a:noFill/>
          <a:ln w="15875">
            <a:solidFill>
              <a:srgbClr val="2D2D8A"/>
            </a:solidFill>
            <a:round/>
            <a:headEnd/>
            <a:tailEnd/>
          </a:ln>
        </p:spPr>
        <p:txBody>
          <a:bodyPr wrap="none" anchor="ctr">
            <a:spAutoFit/>
          </a:bodyPr>
          <a:lstStyle/>
          <a:p>
            <a:pPr marL="514350" indent="-514350">
              <a:buClr>
                <a:schemeClr val="accent2"/>
              </a:buClr>
            </a:pPr>
            <a:r>
              <a:rPr lang="es-CO" sz="3200">
                <a:solidFill>
                  <a:srgbClr val="333399"/>
                </a:solidFill>
                <a:latin typeface="Verdana" pitchFamily="-106" charset="0"/>
              </a:rPr>
              <a:t>3. </a:t>
            </a:r>
            <a:r>
              <a:rPr lang="es-CO" sz="3200">
                <a:latin typeface="Verdana" pitchFamily="-106" charset="0"/>
              </a:rPr>
              <a:t>Actividades</a:t>
            </a:r>
          </a:p>
        </p:txBody>
      </p:sp>
      <p:pic>
        <p:nvPicPr>
          <p:cNvPr id="30726" name="Picture 8"/>
          <p:cNvPicPr>
            <a:picLocks noChangeAspect="1" noChangeArrowheads="1"/>
          </p:cNvPicPr>
          <p:nvPr/>
        </p:nvPicPr>
        <p:blipFill>
          <a:blip r:embed="rId2"/>
          <a:srcRect/>
          <a:stretch>
            <a:fillRect/>
          </a:stretch>
        </p:blipFill>
        <p:spPr bwMode="auto">
          <a:xfrm>
            <a:off x="457200" y="3033713"/>
            <a:ext cx="1509713" cy="1450975"/>
          </a:xfrm>
          <a:prstGeom prst="rect">
            <a:avLst/>
          </a:prstGeom>
          <a:noFill/>
          <a:ln w="9525">
            <a:noFill/>
            <a:miter lim="800000"/>
            <a:headEnd/>
            <a:tailEnd/>
          </a:ln>
        </p:spPr>
      </p:pic>
      <p:pic>
        <p:nvPicPr>
          <p:cNvPr id="30727" name="Picture 9"/>
          <p:cNvPicPr>
            <a:picLocks noChangeAspect="1" noChangeArrowheads="1"/>
          </p:cNvPicPr>
          <p:nvPr/>
        </p:nvPicPr>
        <p:blipFill>
          <a:blip r:embed="rId3"/>
          <a:srcRect/>
          <a:stretch>
            <a:fillRect/>
          </a:stretch>
        </p:blipFill>
        <p:spPr bwMode="auto">
          <a:xfrm>
            <a:off x="469900" y="4568825"/>
            <a:ext cx="1666875" cy="1735138"/>
          </a:xfrm>
          <a:prstGeom prst="rect">
            <a:avLst/>
          </a:prstGeom>
          <a:noFill/>
          <a:ln w="9525">
            <a:noFill/>
            <a:miter lim="800000"/>
            <a:headEnd/>
            <a:tailEnd/>
          </a:ln>
        </p:spPr>
      </p:pic>
      <p:pic>
        <p:nvPicPr>
          <p:cNvPr id="30728" name="Picture 10"/>
          <p:cNvPicPr>
            <a:picLocks noChangeAspect="1" noChangeArrowheads="1"/>
          </p:cNvPicPr>
          <p:nvPr/>
        </p:nvPicPr>
        <p:blipFill>
          <a:blip r:embed="rId4"/>
          <a:srcRect/>
          <a:stretch>
            <a:fillRect/>
          </a:stretch>
        </p:blipFill>
        <p:spPr bwMode="auto">
          <a:xfrm>
            <a:off x="550863" y="1363663"/>
            <a:ext cx="1535112" cy="1535112"/>
          </a:xfrm>
          <a:prstGeom prst="rect">
            <a:avLst/>
          </a:prstGeom>
          <a:noFill/>
          <a:ln w="9525">
            <a:noFill/>
            <a:miter lim="800000"/>
            <a:headEnd/>
            <a:tailEnd/>
          </a:ln>
        </p:spPr>
      </p:pic>
      <p:sp>
        <p:nvSpPr>
          <p:cNvPr id="30729" name="Slide Number Placeholder 5"/>
          <p:cNvSpPr>
            <a:spLocks noGrp="1"/>
          </p:cNvSpPr>
          <p:nvPr>
            <p:ph type="sldNum" sz="quarter" idx="12"/>
          </p:nvPr>
        </p:nvSpPr>
        <p:spPr>
          <a:noFill/>
        </p:spPr>
        <p:txBody>
          <a:bodyPr/>
          <a:lstStyle/>
          <a:p>
            <a:r>
              <a:rPr lang="es-CO"/>
              <a:t>Diapositiva </a:t>
            </a:r>
            <a:fld id="{845A1EFE-59A6-4C6A-BCB6-512B01980844}" type="slidenum">
              <a:rPr lang="es-CO"/>
              <a:pPr/>
              <a:t>10</a:t>
            </a:fld>
            <a:endParaRPr lang="es-C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s-CO" b="1" dirty="0" smtClean="0">
                <a:latin typeface="Verdana" charset="0"/>
                <a:ea typeface="ＭＳ Ｐゴシック" charset="-128"/>
                <a:cs typeface="+mj-cs"/>
              </a:rPr>
              <a:t>Discusiones grupales</a:t>
            </a:r>
          </a:p>
        </p:txBody>
      </p:sp>
      <p:sp>
        <p:nvSpPr>
          <p:cNvPr id="31747" name="AutoShape 5"/>
          <p:cNvSpPr>
            <a:spLocks noChangeArrowheads="1"/>
          </p:cNvSpPr>
          <p:nvPr/>
        </p:nvSpPr>
        <p:spPr bwMode="auto">
          <a:xfrm>
            <a:off x="398463" y="1785938"/>
            <a:ext cx="8229600" cy="4014787"/>
          </a:xfrm>
          <a:prstGeom prst="roundRect">
            <a:avLst>
              <a:gd name="adj" fmla="val 16667"/>
            </a:avLst>
          </a:prstGeom>
          <a:noFill/>
          <a:ln w="28575">
            <a:solidFill>
              <a:srgbClr val="2D2D8A"/>
            </a:solidFill>
            <a:round/>
            <a:headEnd/>
            <a:tailEnd/>
          </a:ln>
        </p:spPr>
        <p:txBody>
          <a:bodyPr anchor="ctr"/>
          <a:lstStyle/>
          <a:p>
            <a:r>
              <a:rPr lang="es-MX" sz="2700">
                <a:latin typeface="Verdana" pitchFamily="-106" charset="0"/>
              </a:rPr>
              <a:t>Un esquema de trabajo efectivo en educación cívica debe incluir la presentación y discusión de temas controversiales. A través del proceso de discusión, los estudiantes desarrollan conocimientos y habilidades para la toma de decisiones, experiencia en el manejo del conflicto y compromiso con la participación ciudadana.</a:t>
            </a:r>
            <a:endParaRPr lang="es-CO" sz="2700">
              <a:latin typeface="Verdana" pitchFamily="-106" charset="0"/>
            </a:endParaRPr>
          </a:p>
        </p:txBody>
      </p:sp>
      <p:sp>
        <p:nvSpPr>
          <p:cNvPr id="31748" name="Slide Number Placeholder 5"/>
          <p:cNvSpPr>
            <a:spLocks noGrp="1"/>
          </p:cNvSpPr>
          <p:nvPr>
            <p:ph type="sldNum" sz="quarter" idx="12"/>
          </p:nvPr>
        </p:nvSpPr>
        <p:spPr>
          <a:noFill/>
        </p:spPr>
        <p:txBody>
          <a:bodyPr/>
          <a:lstStyle/>
          <a:p>
            <a:r>
              <a:rPr lang="es-CO"/>
              <a:t>Diapositiva </a:t>
            </a:r>
            <a:fld id="{E4C5E521-557D-4E33-BBAC-FDC7A3D079D2}" type="slidenum">
              <a:rPr lang="es-CO"/>
              <a:pPr/>
              <a:t>11</a:t>
            </a:fld>
            <a:endParaRPr lang="es-C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8"/>
          <p:cNvSpPr>
            <a:spLocks noChangeArrowheads="1"/>
          </p:cNvSpPr>
          <p:nvPr/>
        </p:nvSpPr>
        <p:spPr bwMode="auto">
          <a:xfrm>
            <a:off x="457200" y="1430338"/>
            <a:ext cx="8229600" cy="4781550"/>
          </a:xfrm>
          <a:prstGeom prst="roundRect">
            <a:avLst>
              <a:gd name="adj" fmla="val 16667"/>
            </a:avLst>
          </a:prstGeom>
          <a:noFill/>
          <a:ln w="28575">
            <a:solidFill>
              <a:srgbClr val="333399"/>
            </a:solidFill>
            <a:round/>
            <a:headEnd/>
            <a:tailEnd/>
          </a:ln>
        </p:spPr>
        <p:txBody>
          <a:bodyPr anchor="ctr"/>
          <a:lstStyle/>
          <a:p>
            <a:pPr marL="190500" indent="-190500" algn="l">
              <a:spcAft>
                <a:spcPts val="600"/>
              </a:spcAft>
              <a:buClr>
                <a:schemeClr val="accent2"/>
              </a:buClr>
              <a:buFont typeface="Arial" charset="0"/>
              <a:buChar char="•"/>
            </a:pPr>
            <a:r>
              <a:rPr lang="es-MX" sz="2200">
                <a:latin typeface="Verdana" pitchFamily="-106" charset="0"/>
              </a:rPr>
              <a:t>Hacer énfasis en la legitimidad de la controversia y en la importancia de buscar acuerdos y construir consensos.</a:t>
            </a:r>
          </a:p>
          <a:p>
            <a:pPr marL="190500" indent="-190500" algn="l">
              <a:spcAft>
                <a:spcPts val="600"/>
              </a:spcAft>
              <a:buClr>
                <a:schemeClr val="accent2"/>
              </a:buClr>
              <a:buFont typeface="Arial" charset="0"/>
              <a:buChar char="•"/>
            </a:pPr>
            <a:r>
              <a:rPr lang="es-MX" sz="2200">
                <a:latin typeface="Verdana" pitchFamily="-106" charset="0"/>
              </a:rPr>
              <a:t>Tratar de presentar los elementos centrales de la controversia de una manera clara y tangible. </a:t>
            </a:r>
          </a:p>
          <a:p>
            <a:pPr marL="190500" indent="-190500" algn="l">
              <a:spcAft>
                <a:spcPts val="600"/>
              </a:spcAft>
              <a:buClr>
                <a:schemeClr val="accent2"/>
              </a:buClr>
              <a:buFont typeface="Arial" charset="0"/>
              <a:buChar char="•"/>
            </a:pPr>
            <a:r>
              <a:rPr lang="es-MX" sz="2200">
                <a:latin typeface="Verdana" pitchFamily="-106" charset="0"/>
              </a:rPr>
              <a:t>Haga hincapié en los antecedentes históricos de los problemas estudiados para que los estudiantes puedan ver cómo conflictos similares fueron manejados en el pasado.</a:t>
            </a:r>
          </a:p>
          <a:p>
            <a:pPr marL="190500" indent="-190500" algn="l">
              <a:spcAft>
                <a:spcPts val="600"/>
              </a:spcAft>
              <a:buClr>
                <a:schemeClr val="accent2"/>
              </a:buClr>
              <a:buFont typeface="Arial" charset="0"/>
              <a:buChar char="•"/>
            </a:pPr>
            <a:r>
              <a:rPr lang="es-MX" sz="2200">
                <a:latin typeface="Verdana" pitchFamily="-106" charset="0"/>
              </a:rPr>
              <a:t>Recalque la legitimidad de los distintos puntos de vista al estimular a los estudiantes a examinar y presentar puntos de vista en conflicto de una manera objetiva.  </a:t>
            </a:r>
          </a:p>
        </p:txBody>
      </p:sp>
      <p:sp>
        <p:nvSpPr>
          <p:cNvPr id="32771" name="Slide Number Placeholder 5"/>
          <p:cNvSpPr>
            <a:spLocks noGrp="1"/>
          </p:cNvSpPr>
          <p:nvPr>
            <p:ph type="sldNum" sz="quarter" idx="12"/>
          </p:nvPr>
        </p:nvSpPr>
        <p:spPr>
          <a:noFill/>
        </p:spPr>
        <p:txBody>
          <a:bodyPr/>
          <a:lstStyle/>
          <a:p>
            <a:r>
              <a:rPr lang="es-CO"/>
              <a:t>Diapositiva </a:t>
            </a:r>
            <a:fld id="{0382F1D7-1A64-4BE6-B521-4437909A67B5}" type="slidenum">
              <a:rPr lang="es-CO"/>
              <a:pPr/>
              <a:t>12</a:t>
            </a:fld>
            <a:endParaRPr lang="es-CO"/>
          </a:p>
        </p:txBody>
      </p:sp>
      <p:sp>
        <p:nvSpPr>
          <p:cNvPr id="5" name="Title 4"/>
          <p:cNvSpPr>
            <a:spLocks noGrp="1"/>
          </p:cNvSpPr>
          <p:nvPr>
            <p:ph type="title"/>
          </p:nvPr>
        </p:nvSpPr>
        <p:spPr>
          <a:xfrm>
            <a:off x="457200" y="274638"/>
            <a:ext cx="8229600" cy="849312"/>
          </a:xfrm>
        </p:spPr>
        <p:txBody>
          <a:bodyPr/>
          <a:lstStyle/>
          <a:p>
            <a:pPr eaLnBrk="1" hangingPunct="1">
              <a:defRPr/>
            </a:pPr>
            <a:endParaRPr lang="fr-FR" dirty="0" smtClean="0">
              <a:ea typeface="+mj-ea"/>
              <a:cs typeface="+mj-cs"/>
            </a:endParaRPr>
          </a:p>
        </p:txBody>
      </p:sp>
      <p:sp>
        <p:nvSpPr>
          <p:cNvPr id="7" name="Rectangle 2"/>
          <p:cNvSpPr txBox="1">
            <a:spLocks noChangeArrowheads="1"/>
          </p:cNvSpPr>
          <p:nvPr/>
        </p:nvSpPr>
        <p:spPr bwMode="auto">
          <a:xfrm>
            <a:off x="457200" y="274638"/>
            <a:ext cx="8229600" cy="995362"/>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lstStyle/>
          <a:p>
            <a:pPr>
              <a:defRPr/>
            </a:pPr>
            <a:r>
              <a:rPr lang="es-CO" sz="3000" b="1" dirty="0">
                <a:solidFill>
                  <a:srgbClr val="FFFFFF"/>
                </a:solidFill>
                <a:latin typeface="Verdana" charset="0"/>
                <a:ea typeface="ＭＳ Ｐゴシック" charset="-128"/>
              </a:rPr>
              <a:t>Recomendaciones para el manejo de discusiones grupales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8"/>
          <p:cNvSpPr>
            <a:spLocks noChangeArrowheads="1"/>
          </p:cNvSpPr>
          <p:nvPr/>
        </p:nvSpPr>
        <p:spPr bwMode="auto">
          <a:xfrm>
            <a:off x="457200" y="1430338"/>
            <a:ext cx="8229600" cy="4781550"/>
          </a:xfrm>
          <a:prstGeom prst="roundRect">
            <a:avLst>
              <a:gd name="adj" fmla="val 16667"/>
            </a:avLst>
          </a:prstGeom>
          <a:noFill/>
          <a:ln w="28575">
            <a:solidFill>
              <a:srgbClr val="333399"/>
            </a:solidFill>
            <a:round/>
            <a:headEnd/>
            <a:tailEnd/>
          </a:ln>
        </p:spPr>
        <p:txBody>
          <a:bodyPr anchor="ctr"/>
          <a:lstStyle/>
          <a:p>
            <a:pPr marL="365125" indent="-190500" algn="l">
              <a:buClr>
                <a:schemeClr val="accent2"/>
              </a:buClr>
              <a:buFont typeface="Arial" charset="0"/>
              <a:buChar char="•"/>
            </a:pPr>
            <a:r>
              <a:rPr lang="es-MX" sz="2200"/>
              <a:t>Ayude a los estudiantes a identificar puntos específicos de encuentro o desencuentro en los argumentos, espacios donde el acuerdo pueda ser posible y donde es improbable que ocurra. </a:t>
            </a:r>
          </a:p>
          <a:p>
            <a:pPr marL="365125" indent="-190500" algn="l">
              <a:buClr>
                <a:schemeClr val="accent2"/>
              </a:buClr>
              <a:buFont typeface="Arial" charset="0"/>
              <a:buChar char="•"/>
            </a:pPr>
            <a:r>
              <a:rPr lang="es-MX" sz="2200"/>
              <a:t>Mantenga a sus estudiantes centrados sobre la discusión de ideas y posturas y no alrededor de personas. </a:t>
            </a:r>
          </a:p>
          <a:p>
            <a:pPr marL="365125" indent="-190500" algn="l">
              <a:buClr>
                <a:schemeClr val="accent2"/>
              </a:buClr>
              <a:buFont typeface="Arial" charset="0"/>
              <a:buChar char="•"/>
            </a:pPr>
            <a:r>
              <a:rPr lang="es-MX" sz="2200"/>
              <a:t>Estimule a los estudiantes a ofrecer opiniones contrarias cuando ellos no estén de acuerdo con la mayoría, aún cuando ellos sean los únicos en disentir. </a:t>
            </a:r>
          </a:p>
          <a:p>
            <a:pPr marL="365125" indent="-190500" algn="l">
              <a:buClr>
                <a:schemeClr val="accent2"/>
              </a:buClr>
              <a:buFont typeface="Arial" charset="0"/>
              <a:buChar char="•"/>
            </a:pPr>
            <a:r>
              <a:rPr lang="es-MX" sz="2200"/>
              <a:t>Concluya cada actividad o discusión evaluando los argumentos presentados y explorando las consecuencias posibles de las diversas alternativas sugeridas. </a:t>
            </a:r>
          </a:p>
        </p:txBody>
      </p:sp>
      <p:sp>
        <p:nvSpPr>
          <p:cNvPr id="33795" name="Slide Number Placeholder 5"/>
          <p:cNvSpPr>
            <a:spLocks noGrp="1"/>
          </p:cNvSpPr>
          <p:nvPr>
            <p:ph type="sldNum" sz="quarter" idx="12"/>
          </p:nvPr>
        </p:nvSpPr>
        <p:spPr>
          <a:noFill/>
        </p:spPr>
        <p:txBody>
          <a:bodyPr/>
          <a:lstStyle/>
          <a:p>
            <a:r>
              <a:rPr lang="es-CO"/>
              <a:t>Diapositiva </a:t>
            </a:r>
            <a:fld id="{A38BAB5E-36D0-423B-85DC-8B8B4002194E}" type="slidenum">
              <a:rPr lang="es-CO"/>
              <a:pPr/>
              <a:t>13</a:t>
            </a:fld>
            <a:endParaRPr lang="es-CO"/>
          </a:p>
        </p:txBody>
      </p:sp>
      <p:sp>
        <p:nvSpPr>
          <p:cNvPr id="5" name="Title 4"/>
          <p:cNvSpPr>
            <a:spLocks noGrp="1"/>
          </p:cNvSpPr>
          <p:nvPr>
            <p:ph type="title"/>
          </p:nvPr>
        </p:nvSpPr>
        <p:spPr>
          <a:xfrm>
            <a:off x="457200" y="274638"/>
            <a:ext cx="8229600" cy="849312"/>
          </a:xfrm>
        </p:spPr>
        <p:txBody>
          <a:bodyPr/>
          <a:lstStyle/>
          <a:p>
            <a:pPr eaLnBrk="1" hangingPunct="1">
              <a:defRPr/>
            </a:pPr>
            <a:endParaRPr lang="fr-FR" dirty="0" smtClean="0">
              <a:ea typeface="+mj-ea"/>
              <a:cs typeface="+mj-cs"/>
            </a:endParaRPr>
          </a:p>
        </p:txBody>
      </p:sp>
      <p:sp>
        <p:nvSpPr>
          <p:cNvPr id="7" name="Rectangle 2"/>
          <p:cNvSpPr txBox="1">
            <a:spLocks noChangeArrowheads="1"/>
          </p:cNvSpPr>
          <p:nvPr/>
        </p:nvSpPr>
        <p:spPr bwMode="auto">
          <a:xfrm>
            <a:off x="457200" y="274638"/>
            <a:ext cx="8229600" cy="995362"/>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lstStyle/>
          <a:p>
            <a:pPr>
              <a:defRPr/>
            </a:pPr>
            <a:r>
              <a:rPr lang="es-CO" sz="3000" b="1">
                <a:solidFill>
                  <a:srgbClr val="FFFFFF"/>
                </a:solidFill>
                <a:latin typeface="Verdana" charset="0"/>
                <a:ea typeface="ＭＳ Ｐゴシック" charset="-128"/>
              </a:rPr>
              <a:t>Recomendaciones para el manejo de discusiones grupales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s-CO" sz="3400" b="1" smtClean="0">
                <a:latin typeface="Verdana" pitchFamily="-106" charset="0"/>
              </a:rPr>
              <a:t>Reglas básicas para las discusiones grupales</a:t>
            </a:r>
          </a:p>
        </p:txBody>
      </p:sp>
      <p:sp>
        <p:nvSpPr>
          <p:cNvPr id="34819" name="Rectangle 3"/>
          <p:cNvSpPr>
            <a:spLocks noGrp="1" noChangeArrowheads="1"/>
          </p:cNvSpPr>
          <p:nvPr>
            <p:ph type="body" idx="1"/>
          </p:nvPr>
        </p:nvSpPr>
        <p:spPr>
          <a:xfrm>
            <a:off x="447675" y="1762125"/>
            <a:ext cx="8229600" cy="4525963"/>
          </a:xfrm>
        </p:spPr>
        <p:txBody>
          <a:bodyPr/>
          <a:lstStyle/>
          <a:p>
            <a:pPr eaLnBrk="1" hangingPunct="1">
              <a:lnSpc>
                <a:spcPct val="80000"/>
              </a:lnSpc>
              <a:spcAft>
                <a:spcPts val="600"/>
              </a:spcAft>
              <a:buClr>
                <a:schemeClr val="accent2"/>
              </a:buClr>
              <a:buFont typeface="Arial" charset="0"/>
              <a:buChar char="•"/>
            </a:pPr>
            <a:r>
              <a:rPr lang="es-MX" sz="2300" smtClean="0">
                <a:latin typeface="Verdana" pitchFamily="-106" charset="0"/>
              </a:rPr>
              <a:t>Cuando vayan a expresar una opinión, deben prepararse para justificarla.</a:t>
            </a:r>
          </a:p>
          <a:p>
            <a:pPr eaLnBrk="1" hangingPunct="1">
              <a:lnSpc>
                <a:spcPct val="80000"/>
              </a:lnSpc>
              <a:spcAft>
                <a:spcPts val="600"/>
              </a:spcAft>
              <a:buClr>
                <a:schemeClr val="accent2"/>
              </a:buClr>
              <a:buFont typeface="Arial" charset="0"/>
              <a:buChar char="•"/>
            </a:pPr>
            <a:r>
              <a:rPr lang="es-MX" sz="2300" smtClean="0">
                <a:latin typeface="Verdana" pitchFamily="-106" charset="0"/>
              </a:rPr>
              <a:t>Deben escuchar decente y respetuosamente las opiniones de los demás. Es posible que se les pida que indiquen qué idea (además de la que presentaron) les gustó o les llamó más la atención.</a:t>
            </a:r>
          </a:p>
          <a:p>
            <a:pPr eaLnBrk="1" hangingPunct="1">
              <a:lnSpc>
                <a:spcPct val="80000"/>
              </a:lnSpc>
              <a:spcAft>
                <a:spcPts val="600"/>
              </a:spcAft>
              <a:buClr>
                <a:schemeClr val="accent2"/>
              </a:buClr>
              <a:buFont typeface="Arial" charset="0"/>
              <a:buChar char="•"/>
            </a:pPr>
            <a:r>
              <a:rPr lang="es-MX" sz="2300" smtClean="0">
                <a:latin typeface="Verdana" pitchFamily="-106" charset="0"/>
              </a:rPr>
              <a:t>Todos tendrán la oportunidad de hablar, pero sólo una persona a la vez.</a:t>
            </a:r>
          </a:p>
          <a:p>
            <a:pPr eaLnBrk="1" hangingPunct="1">
              <a:lnSpc>
                <a:spcPct val="80000"/>
              </a:lnSpc>
              <a:spcAft>
                <a:spcPts val="600"/>
              </a:spcAft>
              <a:buClr>
                <a:schemeClr val="accent2"/>
              </a:buClr>
              <a:buFont typeface="Arial" charset="0"/>
              <a:buChar char="•"/>
            </a:pPr>
            <a:r>
              <a:rPr lang="es-MX" sz="2300" smtClean="0">
                <a:latin typeface="Verdana" pitchFamily="-106" charset="0"/>
              </a:rPr>
              <a:t>No hay que argumentar contra las personas, sino argumentar con razones e ideas.</a:t>
            </a:r>
          </a:p>
          <a:p>
            <a:pPr eaLnBrk="1" hangingPunct="1">
              <a:lnSpc>
                <a:spcPct val="80000"/>
              </a:lnSpc>
              <a:spcAft>
                <a:spcPts val="600"/>
              </a:spcAft>
              <a:buClr>
                <a:schemeClr val="accent2"/>
              </a:buClr>
              <a:buFont typeface="Arial" charset="0"/>
              <a:buChar char="•"/>
            </a:pPr>
            <a:r>
              <a:rPr lang="es-MX" sz="2300" smtClean="0">
                <a:latin typeface="Verdana" pitchFamily="-106" charset="0"/>
              </a:rPr>
              <a:t>Pueden cambiar su opinión en cualquier momento. Sin embargo, deben estar preparados para explicar sus razones para haberlo hecho.</a:t>
            </a:r>
            <a:endParaRPr lang="es-CO" sz="2300" smtClean="0">
              <a:latin typeface="Verdana" pitchFamily="-106" charset="0"/>
            </a:endParaRPr>
          </a:p>
        </p:txBody>
      </p:sp>
      <p:sp>
        <p:nvSpPr>
          <p:cNvPr id="34820" name="AutoShape 4"/>
          <p:cNvSpPr>
            <a:spLocks noChangeArrowheads="1"/>
          </p:cNvSpPr>
          <p:nvPr/>
        </p:nvSpPr>
        <p:spPr bwMode="auto">
          <a:xfrm>
            <a:off x="250825" y="1622425"/>
            <a:ext cx="8480425" cy="4586288"/>
          </a:xfrm>
          <a:prstGeom prst="roundRect">
            <a:avLst>
              <a:gd name="adj" fmla="val 16667"/>
            </a:avLst>
          </a:prstGeom>
          <a:noFill/>
          <a:ln w="28575">
            <a:solidFill>
              <a:schemeClr val="accent2"/>
            </a:solidFill>
            <a:round/>
            <a:headEnd/>
            <a:tailEnd/>
          </a:ln>
        </p:spPr>
        <p:txBody>
          <a:bodyPr wrap="none" anchor="ctr"/>
          <a:lstStyle/>
          <a:p>
            <a:endParaRPr lang="fr-FR"/>
          </a:p>
        </p:txBody>
      </p:sp>
      <p:sp>
        <p:nvSpPr>
          <p:cNvPr id="34821" name="Slide Number Placeholder 5"/>
          <p:cNvSpPr>
            <a:spLocks noGrp="1"/>
          </p:cNvSpPr>
          <p:nvPr>
            <p:ph type="sldNum" sz="quarter" idx="12"/>
          </p:nvPr>
        </p:nvSpPr>
        <p:spPr>
          <a:noFill/>
        </p:spPr>
        <p:txBody>
          <a:bodyPr/>
          <a:lstStyle/>
          <a:p>
            <a:r>
              <a:rPr lang="es-CO"/>
              <a:t>Diapositiva </a:t>
            </a:r>
            <a:fld id="{EA48E139-9D3A-498A-A672-8215467646DB}" type="slidenum">
              <a:rPr lang="es-CO"/>
              <a:pPr/>
              <a:t>14</a:t>
            </a:fld>
            <a:endParaRPr lang="es-CO"/>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s-CO" b="1" dirty="0" smtClean="0">
                <a:latin typeface="Verdana" charset="0"/>
                <a:ea typeface="ＭＳ Ｐゴシック" charset="-128"/>
                <a:cs typeface="+mj-cs"/>
              </a:rPr>
              <a:t>Preguntas efectivas</a:t>
            </a:r>
          </a:p>
        </p:txBody>
      </p:sp>
      <p:sp>
        <p:nvSpPr>
          <p:cNvPr id="35843" name="AutoShape 4"/>
          <p:cNvSpPr>
            <a:spLocks noChangeArrowheads="1"/>
          </p:cNvSpPr>
          <p:nvPr/>
        </p:nvSpPr>
        <p:spPr bwMode="auto">
          <a:xfrm>
            <a:off x="398463" y="1785938"/>
            <a:ext cx="8229600" cy="4014787"/>
          </a:xfrm>
          <a:prstGeom prst="roundRect">
            <a:avLst>
              <a:gd name="adj" fmla="val 16667"/>
            </a:avLst>
          </a:prstGeom>
          <a:noFill/>
          <a:ln w="28575">
            <a:solidFill>
              <a:srgbClr val="333399"/>
            </a:solidFill>
            <a:round/>
            <a:headEnd/>
            <a:tailEnd/>
          </a:ln>
        </p:spPr>
        <p:txBody>
          <a:bodyPr anchor="ctr"/>
          <a:lstStyle/>
          <a:p>
            <a:r>
              <a:rPr lang="es-CO" sz="2800">
                <a:latin typeface="Verdana" pitchFamily="-106" charset="0"/>
              </a:rPr>
              <a:t>Desarrollar las lecciones siguiendo una estrategia de formulación de </a:t>
            </a:r>
            <a:r>
              <a:rPr lang="es-CO" sz="2800" b="1">
                <a:latin typeface="Verdana" pitchFamily="-106" charset="0"/>
              </a:rPr>
              <a:t>preguntas</a:t>
            </a:r>
            <a:r>
              <a:rPr lang="es-CO" sz="2800">
                <a:latin typeface="Verdana" pitchFamily="-106" charset="0"/>
              </a:rPr>
              <a:t> </a:t>
            </a:r>
            <a:r>
              <a:rPr lang="es-CO" sz="2800" b="1">
                <a:latin typeface="Verdana" pitchFamily="-106" charset="0"/>
              </a:rPr>
              <a:t>auténticas</a:t>
            </a:r>
            <a:r>
              <a:rPr lang="es-CO" sz="2800">
                <a:latin typeface="Verdana" pitchFamily="-106" charset="0"/>
              </a:rPr>
              <a:t> que estimulen el pensamiento complejo contribuye al fortalecimiento de las competencias cognitivas, involucra a los estudiantes en su proceso de aprendizaje y promueve un ambiente democrático en el aula de clase.</a:t>
            </a:r>
          </a:p>
        </p:txBody>
      </p:sp>
      <p:sp>
        <p:nvSpPr>
          <p:cNvPr id="35844" name="Slide Number Placeholder 5"/>
          <p:cNvSpPr>
            <a:spLocks noGrp="1"/>
          </p:cNvSpPr>
          <p:nvPr>
            <p:ph type="sldNum" sz="quarter" idx="12"/>
          </p:nvPr>
        </p:nvSpPr>
        <p:spPr>
          <a:noFill/>
        </p:spPr>
        <p:txBody>
          <a:bodyPr/>
          <a:lstStyle/>
          <a:p>
            <a:r>
              <a:rPr lang="es-CO"/>
              <a:t>Diapositiva </a:t>
            </a:r>
            <a:fld id="{3D12985E-1C09-442B-A738-E39C993DFD86}" type="slidenum">
              <a:rPr lang="es-CO"/>
              <a:pPr/>
              <a:t>15</a:t>
            </a:fld>
            <a:endParaRPr lang="es-C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s-CO" b="1" smtClean="0">
                <a:latin typeface="Verdana"/>
                <a:ea typeface="ＭＳ Ｐゴシック" charset="-128"/>
                <a:cs typeface="Verdana"/>
              </a:rPr>
              <a:t>Tipos de preguntas</a:t>
            </a:r>
          </a:p>
        </p:txBody>
      </p:sp>
      <p:sp>
        <p:nvSpPr>
          <p:cNvPr id="13316" name="Rectangle 4"/>
          <p:cNvSpPr>
            <a:spLocks noChangeArrowheads="1"/>
          </p:cNvSpPr>
          <p:nvPr/>
        </p:nvSpPr>
        <p:spPr bwMode="auto">
          <a:xfrm>
            <a:off x="2890838" y="1538288"/>
            <a:ext cx="5797550" cy="641350"/>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nchor="ctr">
            <a:spAutoFit/>
          </a:bodyPr>
          <a:lstStyle/>
          <a:p>
            <a:pPr algn="l"/>
            <a:r>
              <a:rPr lang="es-CO" sz="1700">
                <a:latin typeface="Verdana" pitchFamily="-106" charset="0"/>
              </a:rPr>
              <a:t>Apuntan a la recordación o identificación de hechos o informaciones específicas.</a:t>
            </a:r>
            <a:r>
              <a:rPr lang="es-CO">
                <a:latin typeface="Verdana" pitchFamily="-106" charset="0"/>
              </a:rPr>
              <a:t> </a:t>
            </a:r>
          </a:p>
        </p:txBody>
      </p:sp>
      <p:sp>
        <p:nvSpPr>
          <p:cNvPr id="13318" name="Rectangle 6"/>
          <p:cNvSpPr>
            <a:spLocks noChangeArrowheads="1"/>
          </p:cNvSpPr>
          <p:nvPr/>
        </p:nvSpPr>
        <p:spPr bwMode="auto">
          <a:xfrm>
            <a:off x="2905125" y="2254250"/>
            <a:ext cx="5783263" cy="641350"/>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nchor="ctr">
            <a:spAutoFit/>
          </a:bodyPr>
          <a:lstStyle/>
          <a:p>
            <a:pPr algn="l"/>
            <a:r>
              <a:rPr lang="es-CO" sz="1700">
                <a:latin typeface="Verdana" pitchFamily="-106" charset="0"/>
              </a:rPr>
              <a:t>Involucran la habilidad para derivar inferencias sobre la base de una información o actividad.</a:t>
            </a:r>
            <a:r>
              <a:rPr lang="es-CO">
                <a:latin typeface="Verdana" pitchFamily="-106" charset="0"/>
              </a:rPr>
              <a:t> </a:t>
            </a:r>
          </a:p>
        </p:txBody>
      </p:sp>
      <p:sp>
        <p:nvSpPr>
          <p:cNvPr id="13319" name="Rectangle 7"/>
          <p:cNvSpPr>
            <a:spLocks noChangeArrowheads="1"/>
          </p:cNvSpPr>
          <p:nvPr/>
        </p:nvSpPr>
        <p:spPr bwMode="auto">
          <a:xfrm>
            <a:off x="2905125" y="2971800"/>
            <a:ext cx="5783263" cy="625475"/>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nchor="ctr">
            <a:spAutoFit/>
          </a:bodyPr>
          <a:lstStyle/>
          <a:p>
            <a:pPr algn="l"/>
            <a:r>
              <a:rPr lang="es-MX" sz="1700">
                <a:latin typeface="Verdana" pitchFamily="-106" charset="0"/>
              </a:rPr>
              <a:t>Buscan captar la habilidad para utilizar el conocimiento aprendido en nuevas situaciones. </a:t>
            </a:r>
            <a:endParaRPr lang="es-CO" sz="1700">
              <a:latin typeface="Verdana" pitchFamily="-106" charset="0"/>
            </a:endParaRPr>
          </a:p>
        </p:txBody>
      </p:sp>
      <p:sp>
        <p:nvSpPr>
          <p:cNvPr id="13320" name="Rectangle 8"/>
          <p:cNvSpPr>
            <a:spLocks noChangeArrowheads="1"/>
          </p:cNvSpPr>
          <p:nvPr/>
        </p:nvSpPr>
        <p:spPr bwMode="auto">
          <a:xfrm>
            <a:off x="2905125" y="4656138"/>
            <a:ext cx="5783263" cy="893762"/>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nchor="ctr">
            <a:spAutoFit/>
          </a:bodyPr>
          <a:lstStyle/>
          <a:p>
            <a:pPr algn="l">
              <a:defRPr/>
            </a:pPr>
            <a:r>
              <a:rPr lang="es-MX" sz="1700" dirty="0">
                <a:latin typeface="Verdana"/>
                <a:ea typeface="+mn-ea"/>
                <a:cs typeface="Verdana"/>
              </a:rPr>
              <a:t>Apuntan a establecer la habilidad para reunir distintos componentes y generar inferencias nuevas e integradas.</a:t>
            </a:r>
            <a:r>
              <a:rPr lang="es-CO" dirty="0">
                <a:latin typeface="Verdana"/>
                <a:ea typeface="+mn-ea"/>
                <a:cs typeface="Verdana"/>
              </a:rPr>
              <a:t> </a:t>
            </a:r>
          </a:p>
        </p:txBody>
      </p:sp>
      <p:sp>
        <p:nvSpPr>
          <p:cNvPr id="13321" name="Rectangle 9"/>
          <p:cNvSpPr>
            <a:spLocks noChangeArrowheads="1"/>
          </p:cNvSpPr>
          <p:nvPr/>
        </p:nvSpPr>
        <p:spPr bwMode="auto">
          <a:xfrm>
            <a:off x="2905125" y="3663950"/>
            <a:ext cx="5783263" cy="900113"/>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nchor="ctr">
            <a:spAutoFit/>
          </a:bodyPr>
          <a:lstStyle/>
          <a:p>
            <a:pPr algn="l"/>
            <a:r>
              <a:rPr lang="es-MX" sz="1700">
                <a:latin typeface="Verdana" pitchFamily="-106" charset="0"/>
              </a:rPr>
              <a:t>Enfatizan la habilidad para dividir un tema en las partes que lo componen. Esto incluye identificar de las partes y establecer la relación entre ellas.</a:t>
            </a:r>
            <a:r>
              <a:rPr lang="es-CO">
                <a:latin typeface="Verdana" pitchFamily="-106" charset="0"/>
              </a:rPr>
              <a:t> </a:t>
            </a:r>
          </a:p>
        </p:txBody>
      </p:sp>
      <p:sp>
        <p:nvSpPr>
          <p:cNvPr id="13322" name="Text Box 10"/>
          <p:cNvSpPr txBox="1">
            <a:spLocks noChangeArrowheads="1"/>
          </p:cNvSpPr>
          <p:nvPr/>
        </p:nvSpPr>
        <p:spPr bwMode="auto">
          <a:xfrm>
            <a:off x="412750" y="1547813"/>
            <a:ext cx="2405063" cy="369887"/>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nchorCtr="1">
            <a:spAutoFit/>
          </a:bodyPr>
          <a:lstStyle/>
          <a:p>
            <a:pPr algn="l">
              <a:spcBef>
                <a:spcPct val="50000"/>
              </a:spcBef>
              <a:defRPr/>
            </a:pPr>
            <a:r>
              <a:rPr lang="es-CO">
                <a:solidFill>
                  <a:schemeClr val="bg1"/>
                </a:solidFill>
                <a:latin typeface="Verdana"/>
                <a:ea typeface="+mn-ea"/>
                <a:cs typeface="Verdana"/>
              </a:rPr>
              <a:t>Conocimiento</a:t>
            </a:r>
          </a:p>
        </p:txBody>
      </p:sp>
      <p:sp>
        <p:nvSpPr>
          <p:cNvPr id="13323" name="Text Box 11"/>
          <p:cNvSpPr txBox="1">
            <a:spLocks noChangeArrowheads="1"/>
          </p:cNvSpPr>
          <p:nvPr/>
        </p:nvSpPr>
        <p:spPr bwMode="auto">
          <a:xfrm>
            <a:off x="441325" y="2259013"/>
            <a:ext cx="2390775" cy="369887"/>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nchorCtr="1">
            <a:spAutoFit/>
          </a:bodyPr>
          <a:lstStyle/>
          <a:p>
            <a:pPr algn="l">
              <a:spcBef>
                <a:spcPct val="50000"/>
              </a:spcBef>
            </a:pPr>
            <a:r>
              <a:rPr lang="es-CO">
                <a:solidFill>
                  <a:schemeClr val="bg1"/>
                </a:solidFill>
                <a:latin typeface="Verdana" pitchFamily="-106" charset="0"/>
              </a:rPr>
              <a:t>Comprensión</a:t>
            </a:r>
          </a:p>
        </p:txBody>
      </p:sp>
      <p:sp>
        <p:nvSpPr>
          <p:cNvPr id="13324" name="Text Box 12"/>
          <p:cNvSpPr txBox="1">
            <a:spLocks noChangeArrowheads="1"/>
          </p:cNvSpPr>
          <p:nvPr/>
        </p:nvSpPr>
        <p:spPr bwMode="auto">
          <a:xfrm>
            <a:off x="428625" y="2981325"/>
            <a:ext cx="2403475" cy="369888"/>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nchorCtr="1">
            <a:spAutoFit/>
          </a:bodyPr>
          <a:lstStyle/>
          <a:p>
            <a:pPr algn="l">
              <a:spcBef>
                <a:spcPct val="50000"/>
              </a:spcBef>
            </a:pPr>
            <a:r>
              <a:rPr lang="es-CO">
                <a:solidFill>
                  <a:schemeClr val="bg1"/>
                </a:solidFill>
                <a:latin typeface="Verdana" pitchFamily="-106" charset="0"/>
              </a:rPr>
              <a:t>Aplicación</a:t>
            </a:r>
          </a:p>
        </p:txBody>
      </p:sp>
      <p:sp>
        <p:nvSpPr>
          <p:cNvPr id="13325" name="Text Box 13"/>
          <p:cNvSpPr txBox="1">
            <a:spLocks noChangeArrowheads="1"/>
          </p:cNvSpPr>
          <p:nvPr/>
        </p:nvSpPr>
        <p:spPr bwMode="auto">
          <a:xfrm>
            <a:off x="428625" y="3675063"/>
            <a:ext cx="2403475" cy="369887"/>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nchorCtr="1">
            <a:spAutoFit/>
          </a:bodyPr>
          <a:lstStyle/>
          <a:p>
            <a:pPr algn="l">
              <a:spcBef>
                <a:spcPct val="50000"/>
              </a:spcBef>
            </a:pPr>
            <a:r>
              <a:rPr lang="es-CO">
                <a:solidFill>
                  <a:schemeClr val="bg1"/>
                </a:solidFill>
                <a:latin typeface="Verdana" pitchFamily="-106" charset="0"/>
              </a:rPr>
              <a:t>Análisis</a:t>
            </a:r>
          </a:p>
        </p:txBody>
      </p:sp>
      <p:sp>
        <p:nvSpPr>
          <p:cNvPr id="13326" name="Text Box 14"/>
          <p:cNvSpPr txBox="1">
            <a:spLocks noChangeArrowheads="1"/>
          </p:cNvSpPr>
          <p:nvPr/>
        </p:nvSpPr>
        <p:spPr bwMode="auto">
          <a:xfrm>
            <a:off x="428625" y="4638675"/>
            <a:ext cx="2403475" cy="381000"/>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wrap="none" anchor="ctr" anchorCtr="1"/>
          <a:lstStyle/>
          <a:p>
            <a:pPr algn="l">
              <a:spcBef>
                <a:spcPct val="50000"/>
              </a:spcBef>
            </a:pPr>
            <a:r>
              <a:rPr lang="es-CO">
                <a:solidFill>
                  <a:schemeClr val="bg1"/>
                </a:solidFill>
                <a:latin typeface="Verdana" pitchFamily="-106" charset="0"/>
              </a:rPr>
              <a:t>Síntesis</a:t>
            </a:r>
          </a:p>
        </p:txBody>
      </p:sp>
      <p:sp>
        <p:nvSpPr>
          <p:cNvPr id="13327" name="Text Box 15"/>
          <p:cNvSpPr txBox="1">
            <a:spLocks noChangeArrowheads="1"/>
          </p:cNvSpPr>
          <p:nvPr/>
        </p:nvSpPr>
        <p:spPr bwMode="auto">
          <a:xfrm>
            <a:off x="414338" y="5651500"/>
            <a:ext cx="2417762" cy="369888"/>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spAutoFit/>
          </a:bodyPr>
          <a:lstStyle/>
          <a:p>
            <a:pPr>
              <a:spcBef>
                <a:spcPct val="50000"/>
              </a:spcBef>
            </a:pPr>
            <a:r>
              <a:rPr lang="es-CO">
                <a:solidFill>
                  <a:schemeClr val="bg1"/>
                </a:solidFill>
                <a:latin typeface="Verdana" pitchFamily="-106" charset="0"/>
              </a:rPr>
              <a:t>Evaluación</a:t>
            </a:r>
          </a:p>
        </p:txBody>
      </p:sp>
      <p:sp>
        <p:nvSpPr>
          <p:cNvPr id="13328" name="Rectangle 16"/>
          <p:cNvSpPr>
            <a:spLocks noChangeArrowheads="1"/>
          </p:cNvSpPr>
          <p:nvPr/>
        </p:nvSpPr>
        <p:spPr bwMode="auto">
          <a:xfrm>
            <a:off x="2905125" y="5622925"/>
            <a:ext cx="5783263" cy="625475"/>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nchor="ctr">
            <a:spAutoFit/>
          </a:bodyPr>
          <a:lstStyle/>
          <a:p>
            <a:pPr algn="l"/>
            <a:r>
              <a:rPr lang="es-MX" sz="1700">
                <a:latin typeface="Verdana" pitchFamily="-106" charset="0"/>
              </a:rPr>
              <a:t>Buscan desarrollar la habilidad para juzgar el valor del material frente a un propósito dado. </a:t>
            </a:r>
            <a:endParaRPr lang="es-CO" sz="1700">
              <a:latin typeface="Verdana" pitchFamily="-106" charset="0"/>
            </a:endParaRPr>
          </a:p>
        </p:txBody>
      </p:sp>
      <p:sp>
        <p:nvSpPr>
          <p:cNvPr id="36879" name="Slide Number Placeholder 5"/>
          <p:cNvSpPr>
            <a:spLocks noGrp="1"/>
          </p:cNvSpPr>
          <p:nvPr>
            <p:ph type="sldNum" sz="quarter" idx="12"/>
          </p:nvPr>
        </p:nvSpPr>
        <p:spPr>
          <a:noFill/>
        </p:spPr>
        <p:txBody>
          <a:bodyPr/>
          <a:lstStyle/>
          <a:p>
            <a:pPr algn="ctr"/>
            <a:r>
              <a:rPr lang="es-CO"/>
              <a:t>Diapositiva </a:t>
            </a:r>
            <a:fld id="{1E27D97B-7313-4CF8-A757-5E4552623123}" type="slidenum">
              <a:rPr lang="es-CO"/>
              <a:pPr algn="ctr"/>
              <a:t>16</a:t>
            </a:fld>
            <a:endParaRPr lang="es-C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9"/>
          <p:cNvGrpSpPr>
            <a:grpSpLocks/>
          </p:cNvGrpSpPr>
          <p:nvPr/>
        </p:nvGrpSpPr>
        <p:grpSpPr bwMode="auto">
          <a:xfrm>
            <a:off x="461963" y="665163"/>
            <a:ext cx="8235950" cy="2168525"/>
            <a:chOff x="282" y="196"/>
            <a:chExt cx="5188" cy="1366"/>
          </a:xfrm>
        </p:grpSpPr>
        <p:sp>
          <p:nvSpPr>
            <p:cNvPr id="47108" name="AutoShape 4"/>
            <p:cNvSpPr>
              <a:spLocks noChangeArrowheads="1"/>
            </p:cNvSpPr>
            <p:nvPr/>
          </p:nvSpPr>
          <p:spPr bwMode="auto">
            <a:xfrm>
              <a:off x="282" y="361"/>
              <a:ext cx="5188" cy="1201"/>
            </a:xfrm>
            <a:prstGeom prst="roundRect">
              <a:avLst>
                <a:gd name="adj" fmla="val 16667"/>
              </a:avLst>
            </a:prstGeom>
            <a:noFill/>
            <a:ln w="19050">
              <a:solidFill>
                <a:schemeClr val="accent6"/>
              </a:solidFill>
              <a:round/>
              <a:headEnd/>
              <a:tailEnd/>
            </a:ln>
            <a:effectLst/>
          </p:spPr>
          <p:txBody>
            <a:bodyPr anchor="ctr">
              <a:spAutoFit/>
            </a:bodyPr>
            <a:lstStyle/>
            <a:p>
              <a:pPr algn="l">
                <a:buClr>
                  <a:srgbClr val="BFC804"/>
                </a:buClr>
                <a:buFont typeface="Wingdings" pitchFamily="-106" charset="2"/>
                <a:buChar char="§"/>
              </a:pPr>
              <a:endParaRPr lang="es-CO" sz="1000">
                <a:latin typeface="Verdana" pitchFamily="-106" charset="0"/>
              </a:endParaRPr>
            </a:p>
            <a:p>
              <a:pPr algn="l">
                <a:buClr>
                  <a:schemeClr val="accent2"/>
                </a:buClr>
                <a:buFont typeface="Arial" charset="0"/>
                <a:buChar char="•"/>
              </a:pPr>
              <a:r>
                <a:rPr lang="es-CO" sz="1600">
                  <a:latin typeface="Verdana" pitchFamily="-106" charset="0"/>
                </a:rPr>
                <a:t> Recordar información</a:t>
              </a:r>
            </a:p>
            <a:p>
              <a:pPr algn="l">
                <a:buClr>
                  <a:schemeClr val="accent2"/>
                </a:buClr>
                <a:buFont typeface="Arial" charset="0"/>
                <a:buChar char="•"/>
              </a:pPr>
              <a:r>
                <a:rPr lang="es-CO" sz="1600">
                  <a:latin typeface="Verdana" pitchFamily="-106" charset="0"/>
                </a:rPr>
                <a:t> Reconocer conceptos</a:t>
              </a:r>
            </a:p>
            <a:p>
              <a:pPr algn="l">
                <a:buClr>
                  <a:schemeClr val="accent2"/>
                </a:buClr>
                <a:buFont typeface="Arial" charset="0"/>
                <a:buChar char="•"/>
              </a:pPr>
              <a:r>
                <a:rPr lang="es-CO" sz="1600">
                  <a:latin typeface="Verdana" pitchFamily="-106" charset="0"/>
                </a:rPr>
                <a:t> Describir hechos</a:t>
              </a:r>
            </a:p>
            <a:p>
              <a:pPr algn="l">
                <a:buClr>
                  <a:schemeClr val="accent2"/>
                </a:buClr>
                <a:buFont typeface="Arial" charset="0"/>
                <a:buChar char="•"/>
              </a:pPr>
              <a:r>
                <a:rPr lang="es-CO" sz="1600">
                  <a:latin typeface="Verdana" pitchFamily="-106" charset="0"/>
                </a:rPr>
                <a:t> ¿Qué? ¿Quién? ¿Cuándo? ¿Cómo? ¿Dónde?</a:t>
              </a:r>
            </a:p>
            <a:p>
              <a:pPr algn="l">
                <a:buClr>
                  <a:schemeClr val="accent2"/>
                </a:buClr>
                <a:buFont typeface="Arial" charset="0"/>
                <a:buChar char="•"/>
              </a:pPr>
              <a:r>
                <a:rPr lang="es-CO" sz="1600" b="1">
                  <a:solidFill>
                    <a:srgbClr val="333399"/>
                  </a:solidFill>
                  <a:latin typeface="Verdana" pitchFamily="-106" charset="0"/>
                </a:rPr>
                <a:t> Ejemplo:</a:t>
              </a:r>
              <a:r>
                <a:rPr lang="es-CO" sz="1600">
                  <a:solidFill>
                    <a:srgbClr val="333399"/>
                  </a:solidFill>
                  <a:latin typeface="Verdana" pitchFamily="-106" charset="0"/>
                </a:rPr>
                <a:t> </a:t>
              </a:r>
              <a:r>
                <a:rPr lang="es-ES_tradnl" sz="1600">
                  <a:solidFill>
                    <a:srgbClr val="333399"/>
                  </a:solidFill>
                  <a:latin typeface="Verdana" pitchFamily="-106" charset="0"/>
                </a:rPr>
                <a:t>Enuncia cuatro instrumentos internacionales de protección de los DDHH </a:t>
              </a:r>
              <a:endParaRPr lang="es-CO" sz="1600">
                <a:solidFill>
                  <a:srgbClr val="333399"/>
                </a:solidFill>
                <a:latin typeface="Verdana" pitchFamily="-106" charset="0"/>
              </a:endParaRPr>
            </a:p>
          </p:txBody>
        </p:sp>
        <p:sp>
          <p:nvSpPr>
            <p:cNvPr id="47109" name="AutoShape 5"/>
            <p:cNvSpPr>
              <a:spLocks noChangeArrowheads="1"/>
            </p:cNvSpPr>
            <p:nvPr/>
          </p:nvSpPr>
          <p:spPr bwMode="auto">
            <a:xfrm>
              <a:off x="502" y="196"/>
              <a:ext cx="1951" cy="297"/>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a:solidFill>
                    <a:schemeClr val="bg1"/>
                  </a:solidFill>
                  <a:latin typeface="Verdana"/>
                  <a:ea typeface="+mn-ea"/>
                  <a:cs typeface="Verdana"/>
                </a:rPr>
                <a:t>Conocimientos</a:t>
              </a:r>
            </a:p>
          </p:txBody>
        </p:sp>
      </p:grpSp>
      <p:grpSp>
        <p:nvGrpSpPr>
          <p:cNvPr id="37891" name="Group 8"/>
          <p:cNvGrpSpPr>
            <a:grpSpLocks/>
          </p:cNvGrpSpPr>
          <p:nvPr/>
        </p:nvGrpSpPr>
        <p:grpSpPr bwMode="auto">
          <a:xfrm>
            <a:off x="468313" y="3322638"/>
            <a:ext cx="8235950" cy="2198687"/>
            <a:chOff x="276" y="1657"/>
            <a:chExt cx="5188" cy="1385"/>
          </a:xfrm>
        </p:grpSpPr>
        <p:sp>
          <p:nvSpPr>
            <p:cNvPr id="37893" name="AutoShape 6"/>
            <p:cNvSpPr>
              <a:spLocks noChangeArrowheads="1"/>
            </p:cNvSpPr>
            <p:nvPr/>
          </p:nvSpPr>
          <p:spPr bwMode="auto">
            <a:xfrm>
              <a:off x="276" y="1841"/>
              <a:ext cx="5188" cy="1201"/>
            </a:xfrm>
            <a:prstGeom prst="roundRect">
              <a:avLst>
                <a:gd name="adj" fmla="val 16667"/>
              </a:avLst>
            </a:prstGeom>
            <a:noFill/>
            <a:ln w="19050">
              <a:solidFill>
                <a:srgbClr val="2D2D8A"/>
              </a:solidFill>
              <a:round/>
              <a:headEnd/>
              <a:tailEnd/>
            </a:ln>
          </p:spPr>
          <p:txBody>
            <a:bodyPr anchor="ctr">
              <a:spAutoFit/>
            </a:bodyPr>
            <a:lstStyle/>
            <a:p>
              <a:pPr algn="l">
                <a:buClr>
                  <a:schemeClr val="accent2"/>
                </a:buClr>
                <a:buFont typeface="Wingdings" pitchFamily="-106" charset="2"/>
                <a:buChar char="§"/>
              </a:pPr>
              <a:endParaRPr lang="es-CO" sz="1000">
                <a:latin typeface="Verdana" pitchFamily="-106" charset="0"/>
              </a:endParaRPr>
            </a:p>
            <a:p>
              <a:pPr algn="l">
                <a:buClr>
                  <a:schemeClr val="accent2"/>
                </a:buClr>
                <a:buFont typeface="Arial" charset="0"/>
                <a:buChar char="•"/>
              </a:pPr>
              <a:r>
                <a:rPr lang="es-CO" sz="1600">
                  <a:latin typeface="Verdana" pitchFamily="-106" charset="0"/>
                </a:rPr>
                <a:t> Interpretar</a:t>
              </a:r>
            </a:p>
            <a:p>
              <a:pPr algn="l">
                <a:buClr>
                  <a:schemeClr val="accent2"/>
                </a:buClr>
                <a:buFont typeface="Arial" charset="0"/>
                <a:buChar char="•"/>
              </a:pPr>
              <a:r>
                <a:rPr lang="es-CO" sz="1600">
                  <a:latin typeface="Verdana" pitchFamily="-106" charset="0"/>
                </a:rPr>
                <a:t> Traducir de un medio a otro </a:t>
              </a:r>
            </a:p>
            <a:p>
              <a:pPr algn="l">
                <a:buClr>
                  <a:schemeClr val="accent2"/>
                </a:buClr>
                <a:buFont typeface="Arial" charset="0"/>
                <a:buChar char="•"/>
              </a:pPr>
              <a:r>
                <a:rPr lang="es-CO" sz="1600">
                  <a:latin typeface="Verdana" pitchFamily="-106" charset="0"/>
                </a:rPr>
                <a:t> Describir en sus propias palabras.</a:t>
              </a:r>
            </a:p>
            <a:p>
              <a:pPr algn="l">
                <a:buClr>
                  <a:schemeClr val="accent2"/>
                </a:buClr>
                <a:buFont typeface="Arial" charset="0"/>
                <a:buChar char="•"/>
              </a:pPr>
              <a:r>
                <a:rPr lang="es-CO" sz="1600">
                  <a:latin typeface="Verdana" pitchFamily="-106" charset="0"/>
                </a:rPr>
                <a:t> Organizar y seleccionar hechos e ideas. </a:t>
              </a:r>
            </a:p>
            <a:p>
              <a:pPr algn="l">
                <a:buClr>
                  <a:schemeClr val="accent2"/>
                </a:buClr>
                <a:buFont typeface="Arial" charset="0"/>
                <a:buChar char="•"/>
              </a:pPr>
              <a:r>
                <a:rPr lang="es-CO" sz="1600">
                  <a:latin typeface="Verdana" pitchFamily="-106" charset="0"/>
                </a:rPr>
                <a:t> Recontar</a:t>
              </a:r>
            </a:p>
            <a:p>
              <a:pPr algn="l">
                <a:buClr>
                  <a:schemeClr val="accent2"/>
                </a:buClr>
                <a:buFont typeface="Arial" charset="0"/>
                <a:buChar char="•"/>
              </a:pPr>
              <a:r>
                <a:rPr lang="es-CO" sz="1600" b="1">
                  <a:solidFill>
                    <a:schemeClr val="accent2"/>
                  </a:solidFill>
                  <a:latin typeface="Verdana" pitchFamily="-106" charset="0"/>
                </a:rPr>
                <a:t> Ejemplo:</a:t>
              </a:r>
              <a:r>
                <a:rPr lang="es-CO" sz="1600">
                  <a:solidFill>
                    <a:schemeClr val="accent2"/>
                  </a:solidFill>
                  <a:latin typeface="Verdana" pitchFamily="-106" charset="0"/>
                </a:rPr>
                <a:t> ¿Cuál es la idea central de esta lección?</a:t>
              </a:r>
            </a:p>
          </p:txBody>
        </p:sp>
        <p:sp>
          <p:nvSpPr>
            <p:cNvPr id="47111" name="AutoShape 7"/>
            <p:cNvSpPr>
              <a:spLocks noChangeArrowheads="1"/>
            </p:cNvSpPr>
            <p:nvPr/>
          </p:nvSpPr>
          <p:spPr bwMode="auto">
            <a:xfrm>
              <a:off x="468" y="1657"/>
              <a:ext cx="1951" cy="297"/>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r>
                <a:rPr lang="es-CO" b="1">
                  <a:solidFill>
                    <a:schemeClr val="bg1"/>
                  </a:solidFill>
                  <a:latin typeface="Verdana" pitchFamily="-106" charset="0"/>
                </a:rPr>
                <a:t>Comprensión</a:t>
              </a:r>
            </a:p>
          </p:txBody>
        </p:sp>
      </p:grpSp>
      <p:sp>
        <p:nvSpPr>
          <p:cNvPr id="37892" name="Slide Number Placeholder 5"/>
          <p:cNvSpPr>
            <a:spLocks noGrp="1"/>
          </p:cNvSpPr>
          <p:nvPr>
            <p:ph type="sldNum" sz="quarter" idx="12"/>
          </p:nvPr>
        </p:nvSpPr>
        <p:spPr>
          <a:noFill/>
        </p:spPr>
        <p:txBody>
          <a:bodyPr/>
          <a:lstStyle/>
          <a:p>
            <a:pPr algn="ctr"/>
            <a:r>
              <a:rPr lang="es-CO"/>
              <a:t>Diapositiva </a:t>
            </a:r>
            <a:fld id="{A4353E27-5976-4859-8BC9-97780F5DB88E}" type="slidenum">
              <a:rPr lang="es-CO"/>
              <a:pPr algn="ctr"/>
              <a:t>17</a:t>
            </a:fld>
            <a:endParaRPr lang="es-C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0"/>
          <p:cNvGrpSpPr>
            <a:grpSpLocks/>
          </p:cNvGrpSpPr>
          <p:nvPr/>
        </p:nvGrpSpPr>
        <p:grpSpPr bwMode="auto">
          <a:xfrm>
            <a:off x="422275" y="206375"/>
            <a:ext cx="8286750" cy="2647950"/>
            <a:chOff x="275" y="288"/>
            <a:chExt cx="5220" cy="1668"/>
          </a:xfrm>
        </p:grpSpPr>
        <p:sp>
          <p:nvSpPr>
            <p:cNvPr id="38918" name="AutoShape 5"/>
            <p:cNvSpPr>
              <a:spLocks noChangeArrowheads="1"/>
            </p:cNvSpPr>
            <p:nvPr/>
          </p:nvSpPr>
          <p:spPr bwMode="auto">
            <a:xfrm>
              <a:off x="275" y="414"/>
              <a:ext cx="5220" cy="1542"/>
            </a:xfrm>
            <a:prstGeom prst="roundRect">
              <a:avLst>
                <a:gd name="adj" fmla="val 16667"/>
              </a:avLst>
            </a:prstGeom>
            <a:noFill/>
            <a:ln w="19050">
              <a:solidFill>
                <a:schemeClr val="accent2"/>
              </a:solidFill>
              <a:round/>
              <a:headEnd/>
              <a:tailEnd/>
            </a:ln>
          </p:spPr>
          <p:txBody>
            <a:bodyPr anchor="ctr">
              <a:spAutoFit/>
            </a:bodyPr>
            <a:lstStyle/>
            <a:p>
              <a:pPr algn="l">
                <a:buClr>
                  <a:srgbClr val="BFC804"/>
                </a:buClr>
                <a:buFont typeface="Wingdings" pitchFamily="-106" charset="2"/>
                <a:buChar char="§"/>
              </a:pPr>
              <a:endParaRPr lang="es-CO" sz="1000">
                <a:latin typeface="Verdana" pitchFamily="-106" charset="0"/>
              </a:endParaRPr>
            </a:p>
            <a:p>
              <a:pPr algn="l">
                <a:buClr>
                  <a:schemeClr val="accent2"/>
                </a:buClr>
                <a:buFont typeface="Arial" charset="0"/>
                <a:buChar char="•"/>
              </a:pPr>
              <a:r>
                <a:rPr lang="es-CO" sz="1600">
                  <a:latin typeface="Verdana" pitchFamily="-106" charset="0"/>
                </a:rPr>
                <a:t> Solución de problemas. </a:t>
              </a:r>
            </a:p>
            <a:p>
              <a:pPr algn="l">
                <a:buClr>
                  <a:schemeClr val="accent2"/>
                </a:buClr>
                <a:buFont typeface="Arial" charset="0"/>
                <a:buChar char="•"/>
              </a:pPr>
              <a:r>
                <a:rPr lang="es-CO" sz="1600">
                  <a:latin typeface="Verdana" pitchFamily="-106" charset="0"/>
                </a:rPr>
                <a:t> Aplicación de información para producir un resultado.</a:t>
              </a:r>
            </a:p>
            <a:p>
              <a:pPr algn="l">
                <a:buClr>
                  <a:schemeClr val="accent2"/>
                </a:buClr>
                <a:buFont typeface="Arial" charset="0"/>
                <a:buChar char="•"/>
              </a:pPr>
              <a:r>
                <a:rPr lang="es-CO" sz="1600">
                  <a:latin typeface="Verdana" pitchFamily="-106" charset="0"/>
                </a:rPr>
                <a:t> Utilización de hechos reglas y principios.</a:t>
              </a:r>
            </a:p>
            <a:p>
              <a:pPr algn="l">
                <a:buClr>
                  <a:schemeClr val="accent2"/>
                </a:buClr>
                <a:buFont typeface="Arial" charset="0"/>
                <a:buChar char="•"/>
              </a:pPr>
              <a:r>
                <a:rPr lang="es-CO" sz="1600">
                  <a:latin typeface="Verdana" pitchFamily="-106" charset="0"/>
                </a:rPr>
                <a:t> ¿Cómo … ejemplifica …? </a:t>
              </a:r>
            </a:p>
            <a:p>
              <a:pPr algn="l">
                <a:buClr>
                  <a:schemeClr val="accent2"/>
                </a:buClr>
                <a:buFont typeface="Arial" charset="0"/>
                <a:buChar char="•"/>
              </a:pPr>
              <a:r>
                <a:rPr lang="es-CO" sz="1600">
                  <a:latin typeface="Verdana" pitchFamily="-106" charset="0"/>
                </a:rPr>
                <a:t> ¿Cómo se relaciona … con …? </a:t>
              </a:r>
            </a:p>
            <a:p>
              <a:pPr algn="l">
                <a:buClr>
                  <a:schemeClr val="accent2"/>
                </a:buClr>
                <a:buFont typeface="Arial" charset="0"/>
                <a:buChar char="•"/>
              </a:pPr>
              <a:r>
                <a:rPr lang="es-CO" sz="1600">
                  <a:latin typeface="Verdana" pitchFamily="-106" charset="0"/>
                </a:rPr>
                <a:t> ¿Por qué es … importante?</a:t>
              </a:r>
              <a:r>
                <a:rPr lang="en-US" sz="1600">
                  <a:latin typeface="Verdana" pitchFamily="-106" charset="0"/>
                </a:rPr>
                <a:t> </a:t>
              </a:r>
              <a:endParaRPr lang="es-CO" sz="1600">
                <a:latin typeface="Verdana" pitchFamily="-106" charset="0"/>
              </a:endParaRPr>
            </a:p>
            <a:p>
              <a:pPr algn="l">
                <a:buClr>
                  <a:schemeClr val="accent2"/>
                </a:buClr>
                <a:buFont typeface="Arial" charset="0"/>
                <a:buChar char="•"/>
              </a:pPr>
              <a:r>
                <a:rPr lang="es-CO" sz="1600" b="1">
                  <a:solidFill>
                    <a:srgbClr val="333399"/>
                  </a:solidFill>
                  <a:latin typeface="Verdana" pitchFamily="-106" charset="0"/>
                </a:rPr>
                <a:t> Ejemplo:</a:t>
              </a:r>
              <a:r>
                <a:rPr lang="es-CO" sz="1600">
                  <a:solidFill>
                    <a:srgbClr val="333399"/>
                  </a:solidFill>
                  <a:latin typeface="Verdana" pitchFamily="-106" charset="0"/>
                </a:rPr>
                <a:t> ¿Cómo aplicarías el principio de la protección de la dignidad humana en este caso?</a:t>
              </a:r>
            </a:p>
          </p:txBody>
        </p:sp>
        <p:sp>
          <p:nvSpPr>
            <p:cNvPr id="48134" name="AutoShape 6"/>
            <p:cNvSpPr>
              <a:spLocks noChangeArrowheads="1"/>
            </p:cNvSpPr>
            <p:nvPr/>
          </p:nvSpPr>
          <p:spPr bwMode="auto">
            <a:xfrm>
              <a:off x="511" y="288"/>
              <a:ext cx="1951" cy="297"/>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r>
                <a:rPr lang="es-CO" b="1">
                  <a:solidFill>
                    <a:schemeClr val="bg1"/>
                  </a:solidFill>
                  <a:latin typeface="Verdana" pitchFamily="-106" charset="0"/>
                </a:rPr>
                <a:t>Aplicación</a:t>
              </a:r>
            </a:p>
          </p:txBody>
        </p:sp>
      </p:grpSp>
      <p:sp>
        <p:nvSpPr>
          <p:cNvPr id="48136" name="AutoShape 8"/>
          <p:cNvSpPr>
            <a:spLocks noChangeArrowheads="1"/>
          </p:cNvSpPr>
          <p:nvPr/>
        </p:nvSpPr>
        <p:spPr bwMode="auto">
          <a:xfrm>
            <a:off x="442913" y="3173413"/>
            <a:ext cx="8289925" cy="3063875"/>
          </a:xfrm>
          <a:prstGeom prst="roundRect">
            <a:avLst>
              <a:gd name="adj" fmla="val 16667"/>
            </a:avLst>
          </a:prstGeom>
          <a:noFill/>
          <a:ln w="19050">
            <a:solidFill>
              <a:schemeClr val="accent6"/>
            </a:solidFill>
            <a:round/>
            <a:headEnd/>
            <a:tailEnd/>
          </a:ln>
          <a:effectLst/>
        </p:spPr>
        <p:txBody>
          <a:bodyPr anchor="ctr">
            <a:spAutoFit/>
          </a:bodyPr>
          <a:lstStyle/>
          <a:p>
            <a:pPr algn="l">
              <a:buClr>
                <a:srgbClr val="BFC804"/>
              </a:buClr>
              <a:buFont typeface="Wingdings" pitchFamily="-106" charset="2"/>
              <a:buChar char="§"/>
            </a:pPr>
            <a:endParaRPr lang="es-CO" sz="1000">
              <a:latin typeface="Verdana" pitchFamily="-106" charset="0"/>
            </a:endParaRPr>
          </a:p>
          <a:p>
            <a:pPr algn="l">
              <a:buClr>
                <a:schemeClr val="accent2"/>
              </a:buClr>
              <a:buFont typeface="Arial" charset="0"/>
              <a:buChar char="•"/>
            </a:pPr>
            <a:r>
              <a:rPr lang="es-CO" sz="1600">
                <a:latin typeface="Verdana" pitchFamily="-106" charset="0"/>
              </a:rPr>
              <a:t> Subdividir algo para mostrar cómo está armado. </a:t>
            </a:r>
          </a:p>
          <a:p>
            <a:pPr algn="l">
              <a:buClr>
                <a:schemeClr val="accent2"/>
              </a:buClr>
              <a:buFont typeface="Arial" charset="0"/>
              <a:buChar char="•"/>
            </a:pPr>
            <a:r>
              <a:rPr lang="es-CO" sz="1600">
                <a:latin typeface="Verdana" pitchFamily="-106" charset="0"/>
              </a:rPr>
              <a:t> Identificar la estructura subyacente de un proceso. </a:t>
            </a:r>
          </a:p>
          <a:p>
            <a:pPr algn="l">
              <a:buClr>
                <a:schemeClr val="accent2"/>
              </a:buClr>
              <a:buFont typeface="Arial" charset="0"/>
              <a:buChar char="•"/>
            </a:pPr>
            <a:r>
              <a:rPr lang="es-CO" sz="1600">
                <a:latin typeface="Verdana" pitchFamily="-106" charset="0"/>
              </a:rPr>
              <a:t> Identificar motivos.</a:t>
            </a:r>
          </a:p>
          <a:p>
            <a:pPr algn="l">
              <a:buClr>
                <a:schemeClr val="accent2"/>
              </a:buClr>
              <a:buFont typeface="Arial" charset="0"/>
              <a:buChar char="•"/>
            </a:pPr>
            <a:r>
              <a:rPr lang="es-CO" sz="1600">
                <a:latin typeface="Verdana" pitchFamily="-106" charset="0"/>
              </a:rPr>
              <a:t> Separar una unidad en sus partes.</a:t>
            </a:r>
          </a:p>
          <a:p>
            <a:pPr algn="l">
              <a:buClr>
                <a:schemeClr val="accent2"/>
              </a:buClr>
              <a:buFont typeface="Arial" charset="0"/>
              <a:buChar char="•"/>
            </a:pPr>
            <a:r>
              <a:rPr lang="es-CO" sz="1600">
                <a:latin typeface="Verdana" pitchFamily="-106" charset="0"/>
              </a:rPr>
              <a:t> ¿Cuáles son las características de …? </a:t>
            </a:r>
          </a:p>
          <a:p>
            <a:pPr algn="l">
              <a:buClr>
                <a:schemeClr val="accent2"/>
              </a:buClr>
              <a:buFont typeface="Arial" charset="0"/>
              <a:buChar char="•"/>
            </a:pPr>
            <a:r>
              <a:rPr lang="es-CO" sz="1600">
                <a:latin typeface="Verdana" pitchFamily="-106" charset="0"/>
              </a:rPr>
              <a:t> Clasifica … según … </a:t>
            </a:r>
          </a:p>
          <a:p>
            <a:pPr algn="l">
              <a:buClr>
                <a:schemeClr val="accent2"/>
              </a:buClr>
              <a:buFont typeface="Arial" charset="0"/>
              <a:buChar char="•"/>
            </a:pPr>
            <a:r>
              <a:rPr lang="es-CO" sz="1600">
                <a:latin typeface="Verdana" pitchFamily="-106" charset="0"/>
              </a:rPr>
              <a:t> Esquematiza/diagrama ... </a:t>
            </a:r>
          </a:p>
          <a:p>
            <a:pPr algn="l">
              <a:buClr>
                <a:schemeClr val="accent2"/>
              </a:buClr>
              <a:buFont typeface="Arial" charset="0"/>
              <a:buChar char="•"/>
            </a:pPr>
            <a:r>
              <a:rPr lang="es-CO" sz="1600">
                <a:latin typeface="Verdana" pitchFamily="-106" charset="0"/>
              </a:rPr>
              <a:t> Cómo se compara … con …?</a:t>
            </a:r>
          </a:p>
          <a:p>
            <a:pPr algn="l">
              <a:buClr>
                <a:schemeClr val="accent2"/>
              </a:buClr>
              <a:buFont typeface="Arial" charset="0"/>
              <a:buChar char="•"/>
            </a:pPr>
            <a:r>
              <a:rPr lang="es-CO" sz="1600" b="1">
                <a:solidFill>
                  <a:srgbClr val="333399"/>
                </a:solidFill>
                <a:latin typeface="Verdana" pitchFamily="-106" charset="0"/>
              </a:rPr>
              <a:t> Ejemplo:</a:t>
            </a:r>
            <a:r>
              <a:rPr lang="es-CO" sz="1600">
                <a:solidFill>
                  <a:srgbClr val="333399"/>
                </a:solidFill>
                <a:latin typeface="Verdana" pitchFamily="-106" charset="0"/>
              </a:rPr>
              <a:t> </a:t>
            </a:r>
            <a:r>
              <a:rPr lang="es-ES_tradnl" sz="1600">
                <a:solidFill>
                  <a:srgbClr val="333399"/>
                </a:solidFill>
                <a:latin typeface="Verdana" pitchFamily="-106" charset="0"/>
              </a:rPr>
              <a:t>¿En la anterior situación, cuáles consecuencias son ventajas y cuáles desventajas?</a:t>
            </a:r>
            <a:endParaRPr lang="es-CO" sz="1600">
              <a:solidFill>
                <a:srgbClr val="333399"/>
              </a:solidFill>
              <a:latin typeface="Verdana" pitchFamily="-106" charset="0"/>
            </a:endParaRPr>
          </a:p>
        </p:txBody>
      </p:sp>
      <p:sp>
        <p:nvSpPr>
          <p:cNvPr id="48137" name="AutoShape 9"/>
          <p:cNvSpPr>
            <a:spLocks noChangeArrowheads="1"/>
          </p:cNvSpPr>
          <p:nvPr/>
        </p:nvSpPr>
        <p:spPr bwMode="auto">
          <a:xfrm>
            <a:off x="696913" y="3003550"/>
            <a:ext cx="3097212" cy="471488"/>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r>
              <a:rPr lang="es-CO" b="1">
                <a:solidFill>
                  <a:schemeClr val="bg1"/>
                </a:solidFill>
                <a:latin typeface="Verdana" pitchFamily="-106" charset="0"/>
              </a:rPr>
              <a:t>Análisis</a:t>
            </a:r>
          </a:p>
        </p:txBody>
      </p:sp>
      <p:sp>
        <p:nvSpPr>
          <p:cNvPr id="38917" name="Slide Number Placeholder 5"/>
          <p:cNvSpPr>
            <a:spLocks noGrp="1"/>
          </p:cNvSpPr>
          <p:nvPr>
            <p:ph type="sldNum" sz="quarter" idx="12"/>
          </p:nvPr>
        </p:nvSpPr>
        <p:spPr>
          <a:noFill/>
        </p:spPr>
        <p:txBody>
          <a:bodyPr/>
          <a:lstStyle/>
          <a:p>
            <a:pPr algn="ctr"/>
            <a:r>
              <a:rPr lang="es-CO"/>
              <a:t>Diapositiva </a:t>
            </a:r>
            <a:fld id="{3AFEFCB3-90F3-454A-9D70-1E162B251B14}" type="slidenum">
              <a:rPr lang="es-CO"/>
              <a:pPr algn="ctr"/>
              <a:t>18</a:t>
            </a:fld>
            <a:endParaRPr lang="es-C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054100"/>
          </a:xfrm>
          <a:ln cap="flat"/>
          <a:effectLst>
            <a:outerShdw dist="23000" dir="5400000" rotWithShape="0">
              <a:srgbClr val="000000">
                <a:alpha val="34998"/>
              </a:srgbClr>
            </a:outerShdw>
          </a:effectLst>
        </p:spPr>
        <p:txBody>
          <a:bodyPr/>
          <a:lstStyle/>
          <a:p>
            <a:pPr eaLnBrk="1" hangingPunct="1"/>
            <a:r>
              <a:rPr lang="es-CO" sz="3500" b="1" smtClean="0">
                <a:solidFill>
                  <a:srgbClr val="FFFFFF"/>
                </a:solidFill>
                <a:latin typeface="Verdana" pitchFamily="-106" charset="0"/>
              </a:rPr>
              <a:t>Componentes de la Ciudadanía</a:t>
            </a:r>
          </a:p>
        </p:txBody>
      </p:sp>
      <p:sp>
        <p:nvSpPr>
          <p:cNvPr id="18435" name="Slide Number Placeholder 5"/>
          <p:cNvSpPr>
            <a:spLocks noGrp="1"/>
          </p:cNvSpPr>
          <p:nvPr>
            <p:ph type="sldNum" sz="quarter" idx="12"/>
          </p:nvPr>
        </p:nvSpPr>
        <p:spPr>
          <a:noFill/>
        </p:spPr>
        <p:txBody>
          <a:bodyPr/>
          <a:lstStyle/>
          <a:p>
            <a:r>
              <a:rPr lang="es-CO"/>
              <a:t>Diapositiva </a:t>
            </a:r>
            <a:fld id="{E455DB01-9196-44D7-A086-9CF4124DC467}" type="slidenum">
              <a:rPr lang="es-CO"/>
              <a:pPr/>
              <a:t>1</a:t>
            </a:fld>
            <a:endParaRPr lang="es-CO"/>
          </a:p>
        </p:txBody>
      </p:sp>
      <p:sp>
        <p:nvSpPr>
          <p:cNvPr id="5" name="Oval 17"/>
          <p:cNvSpPr>
            <a:spLocks noChangeArrowheads="1"/>
          </p:cNvSpPr>
          <p:nvPr/>
        </p:nvSpPr>
        <p:spPr bwMode="auto">
          <a:xfrm>
            <a:off x="2124075" y="1646238"/>
            <a:ext cx="4559300" cy="3263900"/>
          </a:xfrm>
          <a:prstGeom prst="ellipse">
            <a:avLst/>
          </a:prstGeom>
          <a:noFill/>
          <a:ln w="12700">
            <a:solidFill>
              <a:srgbClr val="2D2D8A"/>
            </a:solidFill>
            <a:round/>
            <a:headEnd/>
            <a:tailEnd/>
          </a:ln>
        </p:spPr>
        <p:txBody>
          <a:bodyPr wrap="none" lIns="0" tIns="0" rIns="0" bIns="0" anchor="ctr"/>
          <a:lstStyle/>
          <a:p>
            <a:endParaRPr lang="fr-FR"/>
          </a:p>
        </p:txBody>
      </p:sp>
      <p:sp>
        <p:nvSpPr>
          <p:cNvPr id="7" name="Oval 19"/>
          <p:cNvSpPr>
            <a:spLocks noChangeArrowheads="1"/>
          </p:cNvSpPr>
          <p:nvPr/>
        </p:nvSpPr>
        <p:spPr bwMode="auto">
          <a:xfrm>
            <a:off x="3787775" y="3030538"/>
            <a:ext cx="4445000" cy="3263900"/>
          </a:xfrm>
          <a:prstGeom prst="ellipse">
            <a:avLst/>
          </a:prstGeom>
          <a:noFill/>
          <a:ln w="12700">
            <a:solidFill>
              <a:srgbClr val="2D2D8A"/>
            </a:solidFill>
            <a:round/>
            <a:headEnd/>
            <a:tailEnd/>
          </a:ln>
        </p:spPr>
        <p:txBody>
          <a:bodyPr wrap="none" lIns="0" tIns="0" rIns="0" bIns="0" anchor="ctr"/>
          <a:lstStyle/>
          <a:p>
            <a:endParaRPr lang="fr-FR"/>
          </a:p>
        </p:txBody>
      </p:sp>
      <p:sp>
        <p:nvSpPr>
          <p:cNvPr id="8" name="Oval 20"/>
          <p:cNvSpPr>
            <a:spLocks noChangeArrowheads="1"/>
          </p:cNvSpPr>
          <p:nvPr/>
        </p:nvSpPr>
        <p:spPr bwMode="auto">
          <a:xfrm>
            <a:off x="600075" y="3017838"/>
            <a:ext cx="4749800" cy="3263900"/>
          </a:xfrm>
          <a:prstGeom prst="ellipse">
            <a:avLst/>
          </a:prstGeom>
          <a:noFill/>
          <a:ln w="12700">
            <a:solidFill>
              <a:srgbClr val="2D2D8A"/>
            </a:solidFill>
            <a:round/>
            <a:headEnd/>
            <a:tailEnd/>
          </a:ln>
        </p:spPr>
        <p:txBody>
          <a:bodyPr wrap="none" lIns="0" tIns="0" rIns="0" bIns="0" anchor="ctr"/>
          <a:lstStyle/>
          <a:p>
            <a:endParaRPr lang="fr-FR"/>
          </a:p>
        </p:txBody>
      </p:sp>
      <p:sp>
        <p:nvSpPr>
          <p:cNvPr id="9" name="Text Box 21"/>
          <p:cNvSpPr txBox="1">
            <a:spLocks noChangeArrowheads="1"/>
          </p:cNvSpPr>
          <p:nvPr/>
        </p:nvSpPr>
        <p:spPr bwMode="auto">
          <a:xfrm>
            <a:off x="2860675" y="2344738"/>
            <a:ext cx="2997200" cy="365125"/>
          </a:xfrm>
          <a:prstGeom prst="rect">
            <a:avLst/>
          </a:prstGeom>
          <a:noFill/>
          <a:ln w="12700">
            <a:noFill/>
            <a:miter lim="800000"/>
            <a:headEnd/>
            <a:tailEnd/>
          </a:ln>
        </p:spPr>
        <p:txBody>
          <a:bodyPr lIns="0" tIns="0" rIns="0" bIns="0">
            <a:spAutoFit/>
          </a:bodyPr>
          <a:lstStyle/>
          <a:p>
            <a:pPr>
              <a:spcBef>
                <a:spcPct val="50000"/>
              </a:spcBef>
            </a:pPr>
            <a:r>
              <a:rPr lang="es-CO" sz="2400" b="1">
                <a:latin typeface="Verdana" pitchFamily="-106" charset="0"/>
              </a:rPr>
              <a:t>CONOCIMIENTOS</a:t>
            </a:r>
          </a:p>
        </p:txBody>
      </p:sp>
      <p:sp>
        <p:nvSpPr>
          <p:cNvPr id="18440" name="Text Box 22"/>
          <p:cNvSpPr txBox="1">
            <a:spLocks noChangeArrowheads="1"/>
          </p:cNvSpPr>
          <p:nvPr/>
        </p:nvSpPr>
        <p:spPr bwMode="auto">
          <a:xfrm>
            <a:off x="1616075" y="4389438"/>
            <a:ext cx="1079500" cy="182562"/>
          </a:xfrm>
          <a:prstGeom prst="rect">
            <a:avLst/>
          </a:prstGeom>
          <a:noFill/>
          <a:ln w="12700">
            <a:noFill/>
            <a:miter lim="800000"/>
            <a:headEnd/>
            <a:tailEnd/>
          </a:ln>
        </p:spPr>
        <p:txBody>
          <a:bodyPr lIns="0" tIns="0" rIns="0" bIns="0">
            <a:spAutoFit/>
          </a:bodyPr>
          <a:lstStyle/>
          <a:p>
            <a:pPr>
              <a:spcBef>
                <a:spcPct val="50000"/>
              </a:spcBef>
            </a:pPr>
            <a:endParaRPr lang="fr-FR"/>
          </a:p>
        </p:txBody>
      </p:sp>
      <p:sp>
        <p:nvSpPr>
          <p:cNvPr id="11" name="Text Box 35"/>
          <p:cNvSpPr txBox="1">
            <a:spLocks noChangeArrowheads="1"/>
          </p:cNvSpPr>
          <p:nvPr/>
        </p:nvSpPr>
        <p:spPr bwMode="auto">
          <a:xfrm>
            <a:off x="1090613" y="4875213"/>
            <a:ext cx="2438400" cy="365125"/>
          </a:xfrm>
          <a:prstGeom prst="rect">
            <a:avLst/>
          </a:prstGeom>
          <a:noFill/>
          <a:ln w="12700">
            <a:noFill/>
            <a:miter lim="800000"/>
            <a:headEnd/>
            <a:tailEnd/>
          </a:ln>
        </p:spPr>
        <p:txBody>
          <a:bodyPr lIns="0" tIns="0" rIns="0" bIns="0">
            <a:spAutoFit/>
          </a:bodyPr>
          <a:lstStyle/>
          <a:p>
            <a:pPr>
              <a:spcBef>
                <a:spcPct val="50000"/>
              </a:spcBef>
            </a:pPr>
            <a:r>
              <a:rPr lang="es-CO" sz="2400" b="1">
                <a:latin typeface="Verdana" pitchFamily="-106" charset="0"/>
              </a:rPr>
              <a:t>HABILIDADES</a:t>
            </a:r>
          </a:p>
        </p:txBody>
      </p:sp>
      <p:sp>
        <p:nvSpPr>
          <p:cNvPr id="12" name="Text Box 36"/>
          <p:cNvSpPr txBox="1">
            <a:spLocks noChangeArrowheads="1"/>
          </p:cNvSpPr>
          <p:nvPr/>
        </p:nvSpPr>
        <p:spPr bwMode="auto">
          <a:xfrm>
            <a:off x="5540375" y="4821238"/>
            <a:ext cx="2438400" cy="365125"/>
          </a:xfrm>
          <a:prstGeom prst="rect">
            <a:avLst/>
          </a:prstGeom>
          <a:noFill/>
          <a:ln w="12700">
            <a:noFill/>
            <a:miter lim="800000"/>
            <a:headEnd/>
            <a:tailEnd/>
          </a:ln>
        </p:spPr>
        <p:txBody>
          <a:bodyPr lIns="0" tIns="0" rIns="0" bIns="0">
            <a:spAutoFit/>
          </a:bodyPr>
          <a:lstStyle/>
          <a:p>
            <a:pPr>
              <a:spcBef>
                <a:spcPct val="50000"/>
              </a:spcBef>
            </a:pPr>
            <a:r>
              <a:rPr lang="es-CO" sz="2400" b="1">
                <a:latin typeface="Verdana" pitchFamily="-106" charset="0"/>
              </a:rPr>
              <a:t>ACTITUDES</a:t>
            </a:r>
          </a:p>
        </p:txBody>
      </p:sp>
      <p:sp>
        <p:nvSpPr>
          <p:cNvPr id="13" name="Text Box 37"/>
          <p:cNvSpPr txBox="1">
            <a:spLocks noChangeArrowheads="1"/>
          </p:cNvSpPr>
          <p:nvPr/>
        </p:nvSpPr>
        <p:spPr bwMode="auto">
          <a:xfrm>
            <a:off x="2289175" y="3436938"/>
            <a:ext cx="1816100" cy="244475"/>
          </a:xfrm>
          <a:prstGeom prst="rect">
            <a:avLst/>
          </a:prstGeom>
          <a:noFill/>
          <a:ln w="12700">
            <a:noFill/>
            <a:miter lim="800000"/>
            <a:headEnd/>
            <a:tailEnd/>
          </a:ln>
        </p:spPr>
        <p:txBody>
          <a:bodyPr lIns="0" tIns="0" rIns="0" bIns="0">
            <a:spAutoFit/>
          </a:bodyPr>
          <a:lstStyle/>
          <a:p>
            <a:pPr>
              <a:spcBef>
                <a:spcPct val="50000"/>
              </a:spcBef>
            </a:pPr>
            <a:r>
              <a:rPr lang="es-CO" sz="1600">
                <a:solidFill>
                  <a:srgbClr val="0000FF"/>
                </a:solidFill>
                <a:latin typeface="Verdana" pitchFamily="-106" charset="0"/>
              </a:rPr>
              <a:t>Competencia</a:t>
            </a:r>
          </a:p>
        </p:txBody>
      </p:sp>
      <p:sp>
        <p:nvSpPr>
          <p:cNvPr id="14" name="Text Box 38"/>
          <p:cNvSpPr txBox="1">
            <a:spLocks noChangeArrowheads="1"/>
          </p:cNvSpPr>
          <p:nvPr/>
        </p:nvSpPr>
        <p:spPr bwMode="auto">
          <a:xfrm>
            <a:off x="4778375" y="3360738"/>
            <a:ext cx="1930400" cy="244475"/>
          </a:xfrm>
          <a:prstGeom prst="rect">
            <a:avLst/>
          </a:prstGeom>
          <a:noFill/>
          <a:ln w="12700">
            <a:noFill/>
            <a:miter lim="800000"/>
            <a:headEnd/>
            <a:tailEnd/>
          </a:ln>
        </p:spPr>
        <p:txBody>
          <a:bodyPr lIns="0" tIns="0" rIns="0" bIns="0">
            <a:spAutoFit/>
          </a:bodyPr>
          <a:lstStyle/>
          <a:p>
            <a:pPr>
              <a:spcBef>
                <a:spcPct val="50000"/>
              </a:spcBef>
            </a:pPr>
            <a:r>
              <a:rPr lang="es-CO" sz="1600">
                <a:solidFill>
                  <a:srgbClr val="0000FF"/>
                </a:solidFill>
                <a:latin typeface="Verdana" pitchFamily="-106" charset="0"/>
              </a:rPr>
              <a:t>Responsabilidad</a:t>
            </a:r>
          </a:p>
        </p:txBody>
      </p:sp>
      <p:sp>
        <p:nvSpPr>
          <p:cNvPr id="15" name="Text Box 39"/>
          <p:cNvSpPr txBox="1">
            <a:spLocks noChangeArrowheads="1"/>
          </p:cNvSpPr>
          <p:nvPr/>
        </p:nvSpPr>
        <p:spPr bwMode="auto">
          <a:xfrm>
            <a:off x="3876675" y="5011738"/>
            <a:ext cx="1371600" cy="230187"/>
          </a:xfrm>
          <a:prstGeom prst="rect">
            <a:avLst/>
          </a:prstGeom>
          <a:noFill/>
          <a:ln w="12700">
            <a:noFill/>
            <a:miter lim="800000"/>
            <a:headEnd/>
            <a:tailEnd/>
          </a:ln>
        </p:spPr>
        <p:txBody>
          <a:bodyPr lIns="0" tIns="0" rIns="0" bIns="0">
            <a:spAutoFit/>
          </a:bodyPr>
          <a:lstStyle/>
          <a:p>
            <a:pPr>
              <a:spcBef>
                <a:spcPct val="50000"/>
              </a:spcBef>
            </a:pPr>
            <a:r>
              <a:rPr lang="es-CO" sz="1500">
                <a:solidFill>
                  <a:srgbClr val="0000FF"/>
                </a:solidFill>
                <a:latin typeface="Verdana" pitchFamily="-106" charset="0"/>
              </a:rPr>
              <a:t>Compromiso</a:t>
            </a:r>
          </a:p>
        </p:txBody>
      </p:sp>
      <p:sp>
        <p:nvSpPr>
          <p:cNvPr id="16" name="Text Box 40"/>
          <p:cNvSpPr txBox="1">
            <a:spLocks noChangeArrowheads="1"/>
          </p:cNvSpPr>
          <p:nvPr/>
        </p:nvSpPr>
        <p:spPr bwMode="auto">
          <a:xfrm>
            <a:off x="3871913" y="3900488"/>
            <a:ext cx="1397000" cy="923925"/>
          </a:xfrm>
          <a:prstGeom prst="rect">
            <a:avLst/>
          </a:prstGeom>
          <a:noFill/>
          <a:ln w="12700">
            <a:noFill/>
            <a:miter lim="800000"/>
            <a:headEnd/>
            <a:tailEnd/>
          </a:ln>
        </p:spPr>
        <p:txBody>
          <a:bodyPr lIns="0" tIns="0" rIns="0" bIns="0">
            <a:spAutoFit/>
          </a:bodyPr>
          <a:lstStyle/>
          <a:p>
            <a:pPr>
              <a:spcBef>
                <a:spcPct val="50000"/>
              </a:spcBef>
            </a:pPr>
            <a:r>
              <a:rPr lang="es-CO" sz="1500" b="1">
                <a:latin typeface="Verdana" pitchFamily="-106" charset="0"/>
              </a:rPr>
              <a:t>Ciudadano capaz, solidario y responsable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3"/>
          <p:cNvSpPr>
            <a:spLocks noChangeArrowheads="1"/>
          </p:cNvSpPr>
          <p:nvPr/>
        </p:nvSpPr>
        <p:spPr bwMode="auto">
          <a:xfrm>
            <a:off x="442913" y="460375"/>
            <a:ext cx="8312150" cy="2724150"/>
          </a:xfrm>
          <a:prstGeom prst="roundRect">
            <a:avLst>
              <a:gd name="adj" fmla="val 16667"/>
            </a:avLst>
          </a:prstGeom>
          <a:noFill/>
          <a:ln w="19050">
            <a:solidFill>
              <a:srgbClr val="333399"/>
            </a:solidFill>
            <a:round/>
            <a:headEnd/>
            <a:tailEnd/>
          </a:ln>
        </p:spPr>
        <p:txBody>
          <a:bodyPr anchor="ctr">
            <a:spAutoFit/>
          </a:bodyPr>
          <a:lstStyle/>
          <a:p>
            <a:pPr algn="l">
              <a:buClr>
                <a:srgbClr val="BFC804"/>
              </a:buClr>
              <a:buFont typeface="Wingdings" pitchFamily="-106" charset="2"/>
              <a:buChar char="§"/>
            </a:pPr>
            <a:endParaRPr lang="es-CO" sz="1000">
              <a:latin typeface="Swis721 Ex BT" charset="0"/>
            </a:endParaRPr>
          </a:p>
          <a:p>
            <a:pPr algn="l">
              <a:buClr>
                <a:schemeClr val="accent2"/>
              </a:buClr>
              <a:buFont typeface="Arial" charset="0"/>
              <a:buChar char="•"/>
            </a:pPr>
            <a:r>
              <a:rPr lang="es-CO" sz="1600">
                <a:latin typeface="Swis721 Ex BT" charset="0"/>
              </a:rPr>
              <a:t> Crear un producto nuevo verbal, escrita o físicamente. </a:t>
            </a:r>
          </a:p>
          <a:p>
            <a:pPr algn="l">
              <a:buClr>
                <a:schemeClr val="accent2"/>
              </a:buClr>
              <a:buFont typeface="Arial" charset="0"/>
              <a:buChar char="•"/>
            </a:pPr>
            <a:r>
              <a:rPr lang="es-CO" sz="1600">
                <a:latin typeface="Swis721 Ex BT" charset="0"/>
              </a:rPr>
              <a:t> Combinar ideas para formar una nueva unidad. </a:t>
            </a:r>
          </a:p>
          <a:p>
            <a:pPr algn="l">
              <a:buClr>
                <a:schemeClr val="accent2"/>
              </a:buClr>
              <a:buFont typeface="Arial" charset="0"/>
              <a:buChar char="•"/>
            </a:pPr>
            <a:r>
              <a:rPr lang="es-CO" sz="1600">
                <a:latin typeface="Swis721 Ex BT" charset="0"/>
              </a:rPr>
              <a:t> ¿Qué podría suceder si …?</a:t>
            </a:r>
          </a:p>
          <a:p>
            <a:pPr algn="l">
              <a:buClr>
                <a:schemeClr val="accent2"/>
              </a:buClr>
              <a:buFont typeface="Arial" charset="0"/>
              <a:buChar char="•"/>
            </a:pPr>
            <a:r>
              <a:rPr lang="es-CO" sz="1600">
                <a:latin typeface="Swis721 Ex BT" charset="0"/>
              </a:rPr>
              <a:t> ¿Qué podrías concluir de …? </a:t>
            </a:r>
          </a:p>
          <a:p>
            <a:pPr algn="l">
              <a:buClr>
                <a:schemeClr val="accent2"/>
              </a:buClr>
              <a:buFont typeface="Arial" charset="0"/>
              <a:buChar char="•"/>
            </a:pPr>
            <a:r>
              <a:rPr lang="es-CO" sz="1600">
                <a:latin typeface="Swis721 Ex BT" charset="0"/>
              </a:rPr>
              <a:t> ¿Cómo diseñarías un nuevo …? </a:t>
            </a:r>
          </a:p>
          <a:p>
            <a:pPr algn="l">
              <a:buClr>
                <a:schemeClr val="accent2"/>
              </a:buClr>
              <a:buFont typeface="Arial" charset="0"/>
              <a:buChar char="•"/>
            </a:pPr>
            <a:r>
              <a:rPr lang="es-CO" sz="1600">
                <a:latin typeface="Swis721 Ex BT" charset="0"/>
              </a:rPr>
              <a:t> ¿Qué podrá suceder si combinaras … ?</a:t>
            </a:r>
          </a:p>
          <a:p>
            <a:pPr algn="l">
              <a:buClr>
                <a:schemeClr val="accent2"/>
              </a:buClr>
              <a:buFont typeface="Arial" charset="0"/>
              <a:buChar char="•"/>
            </a:pPr>
            <a:r>
              <a:rPr lang="es-CO" sz="1600">
                <a:latin typeface="Swis721 Ex BT" charset="0"/>
              </a:rPr>
              <a:t> ¿Qué solución sugerirías para … ? </a:t>
            </a:r>
          </a:p>
          <a:p>
            <a:pPr algn="l">
              <a:buClr>
                <a:schemeClr val="accent2"/>
              </a:buClr>
              <a:buFont typeface="Arial" charset="0"/>
              <a:buChar char="•"/>
            </a:pPr>
            <a:r>
              <a:rPr lang="es-CO" sz="1600" b="1">
                <a:solidFill>
                  <a:srgbClr val="BFC804"/>
                </a:solidFill>
                <a:latin typeface="Swis721 Ex BT" charset="0"/>
              </a:rPr>
              <a:t> </a:t>
            </a:r>
            <a:r>
              <a:rPr lang="es-CO" sz="1600" b="1">
                <a:solidFill>
                  <a:srgbClr val="333399"/>
                </a:solidFill>
                <a:latin typeface="Swis721 Ex BT" charset="0"/>
              </a:rPr>
              <a:t>Ejemplo:</a:t>
            </a:r>
            <a:r>
              <a:rPr lang="es-CO" sz="1600">
                <a:solidFill>
                  <a:srgbClr val="333399"/>
                </a:solidFill>
                <a:latin typeface="Swis721 Ex BT" charset="0"/>
              </a:rPr>
              <a:t> Cuando una empresa se apropia de los recursos de un pueblo indígena, ¿qué derechos crees que se podrían estar viendo vulnerados?</a:t>
            </a:r>
          </a:p>
        </p:txBody>
      </p:sp>
      <p:sp>
        <p:nvSpPr>
          <p:cNvPr id="49156" name="AutoShape 4"/>
          <p:cNvSpPr>
            <a:spLocks noChangeArrowheads="1"/>
          </p:cNvSpPr>
          <p:nvPr/>
        </p:nvSpPr>
        <p:spPr bwMode="auto">
          <a:xfrm>
            <a:off x="815975" y="236538"/>
            <a:ext cx="3097213" cy="471487"/>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r>
              <a:rPr lang="es-CO" b="1">
                <a:solidFill>
                  <a:schemeClr val="bg1"/>
                </a:solidFill>
                <a:latin typeface="Swis721 Ex BT" charset="0"/>
              </a:rPr>
              <a:t>Síntesis</a:t>
            </a:r>
          </a:p>
        </p:txBody>
      </p:sp>
      <p:sp>
        <p:nvSpPr>
          <p:cNvPr id="39940" name="AutoShape 5"/>
          <p:cNvSpPr>
            <a:spLocks noChangeArrowheads="1"/>
          </p:cNvSpPr>
          <p:nvPr/>
        </p:nvSpPr>
        <p:spPr bwMode="auto">
          <a:xfrm>
            <a:off x="442913" y="3551238"/>
            <a:ext cx="8264525" cy="2720975"/>
          </a:xfrm>
          <a:prstGeom prst="roundRect">
            <a:avLst>
              <a:gd name="adj" fmla="val 16667"/>
            </a:avLst>
          </a:prstGeom>
          <a:noFill/>
          <a:ln w="19050">
            <a:solidFill>
              <a:srgbClr val="333399"/>
            </a:solidFill>
            <a:round/>
            <a:headEnd/>
            <a:tailEnd/>
          </a:ln>
        </p:spPr>
        <p:txBody>
          <a:bodyPr anchor="ctr">
            <a:spAutoFit/>
          </a:bodyPr>
          <a:lstStyle/>
          <a:p>
            <a:pPr algn="l">
              <a:buClr>
                <a:srgbClr val="BFC804"/>
              </a:buClr>
              <a:buFont typeface="Wingdings" pitchFamily="-106" charset="2"/>
              <a:buChar char="§"/>
            </a:pPr>
            <a:endParaRPr lang="es-CO" sz="1000">
              <a:latin typeface="Swis721 Ex BT" charset="0"/>
            </a:endParaRPr>
          </a:p>
          <a:p>
            <a:pPr algn="l">
              <a:buClr>
                <a:schemeClr val="accent2"/>
              </a:buClr>
              <a:buFont typeface="Arial" charset="0"/>
              <a:buChar char="•"/>
            </a:pPr>
            <a:r>
              <a:rPr lang="es-CO" sz="1600">
                <a:latin typeface="Swis721 Ex BT" charset="0"/>
              </a:rPr>
              <a:t> Hacer juicios de valor o tomar decisiones </a:t>
            </a:r>
          </a:p>
          <a:p>
            <a:pPr algn="l">
              <a:buClr>
                <a:schemeClr val="accent2"/>
              </a:buClr>
              <a:buFont typeface="Arial" charset="0"/>
              <a:buChar char="•"/>
            </a:pPr>
            <a:r>
              <a:rPr lang="es-CO" sz="1600">
                <a:latin typeface="Swis721 Ex BT" charset="0"/>
              </a:rPr>
              <a:t> Resolver controversias o diferencias de opinión.</a:t>
            </a:r>
          </a:p>
          <a:p>
            <a:pPr algn="l">
              <a:buClr>
                <a:schemeClr val="accent2"/>
              </a:buClr>
              <a:buFont typeface="Arial" charset="0"/>
              <a:buChar char="•"/>
            </a:pPr>
            <a:r>
              <a:rPr lang="es-CO" sz="1600">
                <a:latin typeface="Swis721 Ex BT" charset="0"/>
              </a:rPr>
              <a:t> Priorizar elementos o principios </a:t>
            </a:r>
          </a:p>
          <a:p>
            <a:pPr algn="l">
              <a:buClr>
                <a:schemeClr val="accent2"/>
              </a:buClr>
              <a:buFont typeface="Arial" charset="0"/>
              <a:buChar char="•"/>
            </a:pPr>
            <a:r>
              <a:rPr lang="es-CO" sz="1600">
                <a:latin typeface="Swis721 Ex BT" charset="0"/>
              </a:rPr>
              <a:t> ¿Estarías de acuerdo con que ...? </a:t>
            </a:r>
          </a:p>
          <a:p>
            <a:pPr algn="l">
              <a:buClr>
                <a:schemeClr val="accent2"/>
              </a:buClr>
              <a:buFont typeface="Arial" charset="0"/>
              <a:buChar char="•"/>
            </a:pPr>
            <a:r>
              <a:rPr lang="es-CO" sz="1600">
                <a:latin typeface="Swis721 Ex BT" charset="0"/>
              </a:rPr>
              <a:t> ¿Qué piensas sobre ...? </a:t>
            </a:r>
          </a:p>
          <a:p>
            <a:pPr algn="l">
              <a:buClr>
                <a:schemeClr val="accent2"/>
              </a:buClr>
              <a:buFont typeface="Arial" charset="0"/>
              <a:buChar char="•"/>
            </a:pPr>
            <a:r>
              <a:rPr lang="es-CO" sz="1600">
                <a:latin typeface="Swis721 Ex BT" charset="0"/>
              </a:rPr>
              <a:t> ¿Cuál es el ... más importante? </a:t>
            </a:r>
          </a:p>
          <a:p>
            <a:pPr algn="l">
              <a:buClr>
                <a:schemeClr val="accent2"/>
              </a:buClr>
              <a:buFont typeface="Arial" charset="0"/>
              <a:buChar char="•"/>
            </a:pPr>
            <a:r>
              <a:rPr lang="es-CO" sz="1600">
                <a:latin typeface="Swis721 Ex BT" charset="0"/>
              </a:rPr>
              <a:t> ¿Qué criterio utilizarías para decidir …? </a:t>
            </a:r>
          </a:p>
          <a:p>
            <a:pPr algn="l">
              <a:buClr>
                <a:schemeClr val="accent2"/>
              </a:buClr>
              <a:buFont typeface="Arial" charset="0"/>
              <a:buChar char="•"/>
            </a:pPr>
            <a:r>
              <a:rPr lang="es-CO" sz="1600" b="1">
                <a:solidFill>
                  <a:srgbClr val="333399"/>
                </a:solidFill>
                <a:latin typeface="Swis721 Ex BT" charset="0"/>
              </a:rPr>
              <a:t> Ejemplo:</a:t>
            </a:r>
            <a:r>
              <a:rPr lang="es-CO" sz="1600">
                <a:solidFill>
                  <a:srgbClr val="333399"/>
                </a:solidFill>
                <a:latin typeface="Swis721 Ex BT" charset="0"/>
              </a:rPr>
              <a:t> ¿cuál crees que es el elemento fundamental de la democracia que le da sentido a todos los demás?</a:t>
            </a:r>
          </a:p>
        </p:txBody>
      </p:sp>
      <p:sp>
        <p:nvSpPr>
          <p:cNvPr id="49158" name="AutoShape 6"/>
          <p:cNvSpPr>
            <a:spLocks noChangeArrowheads="1"/>
          </p:cNvSpPr>
          <p:nvPr/>
        </p:nvSpPr>
        <p:spPr bwMode="auto">
          <a:xfrm>
            <a:off x="814388" y="3343275"/>
            <a:ext cx="3097212" cy="471488"/>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r>
              <a:rPr lang="es-CO" b="1">
                <a:solidFill>
                  <a:schemeClr val="bg1"/>
                </a:solidFill>
                <a:latin typeface="Swis721 Ex BT" charset="0"/>
              </a:rPr>
              <a:t>Evaluación</a:t>
            </a:r>
          </a:p>
        </p:txBody>
      </p:sp>
      <p:sp>
        <p:nvSpPr>
          <p:cNvPr id="39942" name="Slide Number Placeholder 5"/>
          <p:cNvSpPr>
            <a:spLocks noGrp="1"/>
          </p:cNvSpPr>
          <p:nvPr>
            <p:ph type="sldNum" sz="quarter" idx="12"/>
          </p:nvPr>
        </p:nvSpPr>
        <p:spPr>
          <a:noFill/>
        </p:spPr>
        <p:txBody>
          <a:bodyPr/>
          <a:lstStyle/>
          <a:p>
            <a:pPr algn="ctr"/>
            <a:r>
              <a:rPr lang="es-CO"/>
              <a:t>Diapositiva </a:t>
            </a:r>
            <a:fld id="{776F7554-2B40-4DBB-B4FF-FE6D19C82F1F}" type="slidenum">
              <a:rPr lang="es-CO"/>
              <a:pPr algn="ctr"/>
              <a:t>19</a:t>
            </a:fld>
            <a:endParaRPr lang="es-C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07963"/>
            <a:ext cx="8229600" cy="1089025"/>
          </a:xfrm>
          <a:ln cap="flat"/>
          <a:effectLst>
            <a:outerShdw dist="23000" dir="5400000" rotWithShape="0">
              <a:srgbClr val="000000">
                <a:alpha val="34998"/>
              </a:srgbClr>
            </a:outerShdw>
          </a:effectLst>
        </p:spPr>
        <p:txBody>
          <a:bodyPr/>
          <a:lstStyle/>
          <a:p>
            <a:pPr eaLnBrk="1" hangingPunct="1"/>
            <a:r>
              <a:rPr lang="es-CO" sz="3200" b="1" smtClean="0">
                <a:solidFill>
                  <a:srgbClr val="FFFFFF"/>
                </a:solidFill>
                <a:latin typeface="Verdana" pitchFamily="-106" charset="0"/>
              </a:rPr>
              <a:t>Estrategias para la formulación  </a:t>
            </a:r>
            <a:br>
              <a:rPr lang="es-CO" sz="3200" b="1" smtClean="0">
                <a:solidFill>
                  <a:srgbClr val="FFFFFF"/>
                </a:solidFill>
                <a:latin typeface="Verdana" pitchFamily="-106" charset="0"/>
              </a:rPr>
            </a:br>
            <a:r>
              <a:rPr lang="es-CO" sz="3200" b="1" smtClean="0">
                <a:solidFill>
                  <a:srgbClr val="FFFFFF"/>
                </a:solidFill>
                <a:latin typeface="Verdana" pitchFamily="-106" charset="0"/>
              </a:rPr>
              <a:t>de preguntas</a:t>
            </a:r>
            <a:endParaRPr lang="es-CO" sz="3000" b="1" smtClean="0">
              <a:solidFill>
                <a:srgbClr val="FFFFFF"/>
              </a:solidFill>
              <a:latin typeface="Verdana" pitchFamily="-106" charset="0"/>
            </a:endParaRPr>
          </a:p>
        </p:txBody>
      </p:sp>
      <p:sp>
        <p:nvSpPr>
          <p:cNvPr id="30723" name="AutoShape 8"/>
          <p:cNvSpPr>
            <a:spLocks noChangeArrowheads="1"/>
          </p:cNvSpPr>
          <p:nvPr/>
        </p:nvSpPr>
        <p:spPr bwMode="auto">
          <a:xfrm>
            <a:off x="457200" y="1520825"/>
            <a:ext cx="8229600" cy="4691063"/>
          </a:xfrm>
          <a:prstGeom prst="roundRect">
            <a:avLst>
              <a:gd name="adj" fmla="val 16667"/>
            </a:avLst>
          </a:prstGeom>
          <a:noFill/>
          <a:ln w="28575">
            <a:solidFill>
              <a:srgbClr val="333399"/>
            </a:solidFill>
            <a:round/>
            <a:headEnd/>
            <a:tailEnd/>
          </a:ln>
        </p:spPr>
        <p:txBody>
          <a:bodyPr anchor="ctr"/>
          <a:lstStyle/>
          <a:p>
            <a:pPr marL="365125" indent="-190500" algn="l">
              <a:spcAft>
                <a:spcPts val="600"/>
              </a:spcAft>
              <a:buClr>
                <a:schemeClr val="accent2"/>
              </a:buClr>
              <a:buFont typeface="Arial" charset="0"/>
              <a:buChar char="•"/>
            </a:pPr>
            <a:r>
              <a:rPr lang="es-MX" sz="1900">
                <a:latin typeface="Verdana" pitchFamily="-106" charset="0"/>
              </a:rPr>
              <a:t>Formular preguntas que no tengan respuestas preconcebidas o que se presuman correctas o incorrectas.</a:t>
            </a:r>
          </a:p>
          <a:p>
            <a:pPr marL="365125" indent="-190500" algn="l">
              <a:spcAft>
                <a:spcPts val="600"/>
              </a:spcAft>
              <a:buClr>
                <a:schemeClr val="accent2"/>
              </a:buClr>
              <a:buFont typeface="Arial" charset="0"/>
              <a:buChar char="•"/>
            </a:pPr>
            <a:r>
              <a:rPr lang="es-MX" sz="1900">
                <a:latin typeface="Verdana" pitchFamily="-106" charset="0"/>
              </a:rPr>
              <a:t>Construir sobre las respuestas ofrecidas por los estudiantes.</a:t>
            </a:r>
          </a:p>
          <a:p>
            <a:pPr marL="365125" indent="-190500" algn="l">
              <a:spcAft>
                <a:spcPts val="600"/>
              </a:spcAft>
              <a:buClr>
                <a:schemeClr val="accent2"/>
              </a:buClr>
              <a:buFont typeface="Arial" charset="0"/>
              <a:buChar char="•"/>
            </a:pPr>
            <a:r>
              <a:rPr lang="es-MX" sz="1900">
                <a:latin typeface="Verdana" pitchFamily="-106" charset="0"/>
              </a:rPr>
              <a:t>Estimular a los estudiantes a comentar sobre las respuestas de otros.</a:t>
            </a:r>
          </a:p>
          <a:p>
            <a:pPr marL="365125" indent="-190500" algn="l">
              <a:spcAft>
                <a:spcPts val="600"/>
              </a:spcAft>
              <a:buClr>
                <a:schemeClr val="accent2"/>
              </a:buClr>
              <a:buFont typeface="Arial" charset="0"/>
              <a:buChar char="•"/>
            </a:pPr>
            <a:r>
              <a:rPr lang="es-MX" sz="1900">
                <a:latin typeface="Verdana" pitchFamily="-106" charset="0"/>
              </a:rPr>
              <a:t>Estructurar preguntas para que los estudiantes intercambien posiciones entre sí y no sólo lo hagan hacía el o la docente.</a:t>
            </a:r>
          </a:p>
          <a:p>
            <a:pPr marL="365125" indent="-190500" algn="l">
              <a:spcAft>
                <a:spcPts val="600"/>
              </a:spcAft>
              <a:buClr>
                <a:schemeClr val="accent2"/>
              </a:buClr>
              <a:buFont typeface="Arial" charset="0"/>
              <a:buChar char="•"/>
            </a:pPr>
            <a:r>
              <a:rPr lang="es-MX" sz="1900">
                <a:latin typeface="Verdana" pitchFamily="-106" charset="0"/>
              </a:rPr>
              <a:t>Buscar que los estudiantes generen sus propias preguntas frente al material presentado en clase. </a:t>
            </a:r>
          </a:p>
          <a:p>
            <a:pPr marL="365125" indent="-190500" algn="l">
              <a:spcAft>
                <a:spcPts val="600"/>
              </a:spcAft>
              <a:buClr>
                <a:schemeClr val="accent2"/>
              </a:buClr>
              <a:buFont typeface="Arial" charset="0"/>
              <a:buChar char="•"/>
            </a:pPr>
            <a:r>
              <a:rPr lang="es-CO" sz="1900">
                <a:latin typeface="Verdana" pitchFamily="-106" charset="0"/>
              </a:rPr>
              <a:t>Dar tiempo a los estudiantes para pensar sus respuestas.</a:t>
            </a:r>
          </a:p>
        </p:txBody>
      </p:sp>
      <p:sp>
        <p:nvSpPr>
          <p:cNvPr id="40964" name="Slide Number Placeholder 5"/>
          <p:cNvSpPr>
            <a:spLocks noGrp="1"/>
          </p:cNvSpPr>
          <p:nvPr>
            <p:ph type="sldNum" sz="quarter" idx="12"/>
          </p:nvPr>
        </p:nvSpPr>
        <p:spPr>
          <a:noFill/>
        </p:spPr>
        <p:txBody>
          <a:bodyPr/>
          <a:lstStyle/>
          <a:p>
            <a:r>
              <a:rPr lang="es-CO"/>
              <a:t>Diapositiva </a:t>
            </a:r>
            <a:fld id="{3C7E7C7B-F5C4-400F-A3CB-4E44D3876A44}" type="slidenum">
              <a:rPr lang="es-CO"/>
              <a:pPr/>
              <a:t>20</a:t>
            </a:fld>
            <a:endParaRPr lang="es-C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8"/>
          <p:cNvSpPr>
            <a:spLocks noChangeArrowheads="1"/>
          </p:cNvSpPr>
          <p:nvPr/>
        </p:nvSpPr>
        <p:spPr bwMode="auto">
          <a:xfrm>
            <a:off x="457200" y="1430338"/>
            <a:ext cx="8229600" cy="4781550"/>
          </a:xfrm>
          <a:prstGeom prst="roundRect">
            <a:avLst>
              <a:gd name="adj" fmla="val 16667"/>
            </a:avLst>
          </a:prstGeom>
          <a:noFill/>
          <a:ln w="28575">
            <a:solidFill>
              <a:srgbClr val="333399"/>
            </a:solidFill>
            <a:round/>
            <a:headEnd/>
            <a:tailEnd/>
          </a:ln>
        </p:spPr>
        <p:txBody>
          <a:bodyPr anchor="ctr"/>
          <a:lstStyle/>
          <a:p>
            <a:pPr algn="l" hangingPunct="0"/>
            <a:r>
              <a:rPr lang="es-ES_tradnl" b="1">
                <a:solidFill>
                  <a:schemeClr val="accent2"/>
                </a:solidFill>
                <a:latin typeface="Verdana" pitchFamily="-106" charset="0"/>
              </a:rPr>
              <a:t>1. Actividades grupales</a:t>
            </a:r>
            <a:endParaRPr lang="es-ES_tradnl">
              <a:solidFill>
                <a:schemeClr val="accent2"/>
              </a:solidFill>
              <a:latin typeface="Verdana" pitchFamily="-106" charset="0"/>
            </a:endParaRPr>
          </a:p>
          <a:p>
            <a:pPr algn="l" hangingPunct="0">
              <a:buClr>
                <a:schemeClr val="accent2"/>
              </a:buClr>
            </a:pPr>
            <a:endParaRPr lang="es-ES_tradnl">
              <a:latin typeface="Verdana" pitchFamily="-106" charset="0"/>
            </a:endParaRPr>
          </a:p>
          <a:p>
            <a:pPr algn="l" hangingPunct="0">
              <a:buClr>
                <a:schemeClr val="accent2"/>
              </a:buClr>
              <a:buFont typeface="Arial" charset="0"/>
              <a:buChar char="•"/>
            </a:pPr>
            <a:r>
              <a:rPr lang="es-ES_tradnl">
                <a:latin typeface="Verdana" pitchFamily="-106" charset="0"/>
              </a:rPr>
              <a:t> Juegos de roles </a:t>
            </a:r>
          </a:p>
          <a:p>
            <a:pPr algn="l" hangingPunct="0">
              <a:buClr>
                <a:schemeClr val="accent2"/>
              </a:buClr>
              <a:buFont typeface="Arial" charset="0"/>
              <a:buChar char="•"/>
            </a:pPr>
            <a:r>
              <a:rPr lang="es-ES_tradnl">
                <a:latin typeface="Verdana" pitchFamily="-106" charset="0"/>
              </a:rPr>
              <a:t> Debates </a:t>
            </a:r>
          </a:p>
          <a:p>
            <a:pPr algn="l" hangingPunct="0">
              <a:buClr>
                <a:schemeClr val="accent2"/>
              </a:buClr>
              <a:buFont typeface="Arial" charset="0"/>
              <a:buChar char="•"/>
            </a:pPr>
            <a:r>
              <a:rPr lang="es-ES_tradnl">
                <a:latin typeface="Verdana" pitchFamily="-106" charset="0"/>
              </a:rPr>
              <a:t> Dramatizaciones </a:t>
            </a:r>
          </a:p>
          <a:p>
            <a:pPr algn="l" hangingPunct="0">
              <a:buClr>
                <a:schemeClr val="accent2"/>
              </a:buClr>
              <a:buFont typeface="Arial" charset="0"/>
              <a:buChar char="•"/>
            </a:pPr>
            <a:r>
              <a:rPr lang="es-ES_tradnl">
                <a:latin typeface="Verdana" pitchFamily="-106" charset="0"/>
              </a:rPr>
              <a:t> Actividades periodísticas </a:t>
            </a:r>
          </a:p>
          <a:p>
            <a:pPr algn="l" hangingPunct="0">
              <a:buClr>
                <a:schemeClr val="accent2"/>
              </a:buClr>
              <a:buFont typeface="Arial" charset="0"/>
              <a:buChar char="•"/>
            </a:pPr>
            <a:r>
              <a:rPr lang="es-ES_tradnl">
                <a:latin typeface="Verdana" pitchFamily="-106" charset="0"/>
              </a:rPr>
              <a:t> Simulación de audiencia legislativa </a:t>
            </a:r>
          </a:p>
          <a:p>
            <a:pPr algn="l" hangingPunct="0">
              <a:buClr>
                <a:schemeClr val="accent2"/>
              </a:buClr>
              <a:buFont typeface="Arial" charset="0"/>
              <a:buChar char="•"/>
            </a:pPr>
            <a:r>
              <a:rPr lang="es-ES_tradnl">
                <a:latin typeface="Verdana" pitchFamily="-106" charset="0"/>
              </a:rPr>
              <a:t> Simposios</a:t>
            </a:r>
          </a:p>
          <a:p>
            <a:pPr algn="l">
              <a:buClr>
                <a:schemeClr val="accent2"/>
              </a:buClr>
              <a:buFont typeface="Arial" charset="0"/>
              <a:buChar char="•"/>
            </a:pPr>
            <a:r>
              <a:rPr lang="es-ES_tradnl">
                <a:latin typeface="Verdana" pitchFamily="-106" charset="0"/>
              </a:rPr>
              <a:t> Mesas redondas </a:t>
            </a:r>
          </a:p>
          <a:p>
            <a:pPr algn="l">
              <a:buClr>
                <a:schemeClr val="accent2"/>
              </a:buClr>
              <a:buFont typeface="Arial" charset="0"/>
              <a:buChar char="•"/>
            </a:pPr>
            <a:r>
              <a:rPr lang="es-ES_tradnl">
                <a:latin typeface="Verdana" pitchFamily="-106" charset="0"/>
              </a:rPr>
              <a:t> La mediación </a:t>
            </a:r>
          </a:p>
          <a:p>
            <a:pPr algn="l">
              <a:buClr>
                <a:schemeClr val="accent2"/>
              </a:buClr>
              <a:buFont typeface="Arial" charset="0"/>
              <a:buChar char="•"/>
            </a:pPr>
            <a:r>
              <a:rPr lang="es-ES_tradnl">
                <a:latin typeface="Verdana" pitchFamily="-106" charset="0"/>
              </a:rPr>
              <a:t> Dramatización de Corte judicial. </a:t>
            </a:r>
          </a:p>
          <a:p>
            <a:pPr algn="l">
              <a:buClr>
                <a:schemeClr val="accent2"/>
              </a:buClr>
              <a:buFont typeface="Arial" charset="0"/>
              <a:buChar char="•"/>
            </a:pPr>
            <a:r>
              <a:rPr lang="es-ES_tradnl">
                <a:latin typeface="Verdana" pitchFamily="-106" charset="0"/>
              </a:rPr>
              <a:t> La asamblea </a:t>
            </a:r>
          </a:p>
          <a:p>
            <a:pPr algn="l">
              <a:buClr>
                <a:schemeClr val="accent2"/>
              </a:buClr>
              <a:buFont typeface="Arial" charset="0"/>
              <a:buChar char="•"/>
            </a:pPr>
            <a:r>
              <a:rPr lang="es-ES_tradnl">
                <a:latin typeface="Verdana" pitchFamily="-106" charset="0"/>
              </a:rPr>
              <a:t> El panel </a:t>
            </a:r>
          </a:p>
          <a:p>
            <a:pPr algn="l">
              <a:buClr>
                <a:schemeClr val="accent2"/>
              </a:buClr>
              <a:buFont typeface="Arial" charset="0"/>
              <a:buChar char="•"/>
            </a:pPr>
            <a:r>
              <a:rPr lang="es-ES_tradnl">
                <a:latin typeface="Verdana" pitchFamily="-106" charset="0"/>
              </a:rPr>
              <a:t> La junta</a:t>
            </a:r>
            <a:r>
              <a:rPr lang="es-ES_tradnl" i="1">
                <a:latin typeface="Verdana" pitchFamily="-106" charset="0"/>
              </a:rPr>
              <a:t> </a:t>
            </a:r>
            <a:r>
              <a:rPr lang="es-ES_tradnl">
                <a:latin typeface="Verdana" pitchFamily="-106" charset="0"/>
              </a:rPr>
              <a:t> </a:t>
            </a:r>
          </a:p>
          <a:p>
            <a:pPr algn="l">
              <a:buClr>
                <a:schemeClr val="accent2"/>
              </a:buClr>
              <a:buFont typeface="Arial" charset="0"/>
              <a:buChar char="•"/>
            </a:pPr>
            <a:r>
              <a:rPr lang="es-ES_tradnl">
                <a:latin typeface="Verdana" pitchFamily="-106" charset="0"/>
              </a:rPr>
              <a:t> El Foro </a:t>
            </a:r>
          </a:p>
          <a:p>
            <a:pPr algn="l">
              <a:buClr>
                <a:schemeClr val="accent2"/>
              </a:buClr>
              <a:buFont typeface="Arial" charset="0"/>
              <a:buChar char="•"/>
            </a:pPr>
            <a:r>
              <a:rPr lang="es-ES_tradnl">
                <a:latin typeface="Verdana" pitchFamily="-106" charset="0"/>
              </a:rPr>
              <a:t> La pantomima </a:t>
            </a:r>
          </a:p>
        </p:txBody>
      </p:sp>
      <p:sp>
        <p:nvSpPr>
          <p:cNvPr id="41987" name="Slide Number Placeholder 5"/>
          <p:cNvSpPr>
            <a:spLocks noGrp="1"/>
          </p:cNvSpPr>
          <p:nvPr>
            <p:ph type="sldNum" sz="quarter" idx="12"/>
          </p:nvPr>
        </p:nvSpPr>
        <p:spPr>
          <a:noFill/>
        </p:spPr>
        <p:txBody>
          <a:bodyPr/>
          <a:lstStyle/>
          <a:p>
            <a:r>
              <a:rPr lang="es-CO"/>
              <a:t>Diapositiva </a:t>
            </a:r>
            <a:fld id="{1C92C0DB-AC72-48FF-8F98-1537EAC6B3C2}" type="slidenum">
              <a:rPr lang="es-CO"/>
              <a:pPr/>
              <a:t>21</a:t>
            </a:fld>
            <a:endParaRPr lang="es-CO"/>
          </a:p>
        </p:txBody>
      </p:sp>
      <p:sp>
        <p:nvSpPr>
          <p:cNvPr id="7" name="Rectangle 2"/>
          <p:cNvSpPr txBox="1">
            <a:spLocks noChangeArrowheads="1"/>
          </p:cNvSpPr>
          <p:nvPr/>
        </p:nvSpPr>
        <p:spPr bwMode="auto">
          <a:xfrm>
            <a:off x="457200" y="207963"/>
            <a:ext cx="8229600" cy="1074737"/>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anchor="ctr"/>
          <a:lstStyle/>
          <a:p>
            <a:r>
              <a:rPr lang="es-ES_tradnl" sz="3200" b="1">
                <a:solidFill>
                  <a:srgbClr val="FFFFFF"/>
                </a:solidFill>
                <a:latin typeface="Verdana" pitchFamily="-106" charset="0"/>
              </a:rPr>
              <a:t>Actividades para educación cívica y democrática</a:t>
            </a:r>
            <a:r>
              <a:rPr lang="es-ES_tradnl" sz="3200">
                <a:solidFill>
                  <a:srgbClr val="FFFFFF"/>
                </a:solidFill>
                <a:latin typeface="Verdana" pitchFamily="-106" charset="0"/>
              </a:rPr>
              <a:t> </a:t>
            </a:r>
            <a:endParaRPr lang="es-CO" sz="3000" b="1">
              <a:solidFill>
                <a:srgbClr val="FFFFFF"/>
              </a:solidFill>
              <a:latin typeface="Verdana" pitchFamily="-106" charset="0"/>
            </a:endParaRPr>
          </a:p>
        </p:txBody>
      </p:sp>
      <p:sp>
        <p:nvSpPr>
          <p:cNvPr id="41989" name="TextBox 7"/>
          <p:cNvSpPr txBox="1">
            <a:spLocks noChangeArrowheads="1"/>
          </p:cNvSpPr>
          <p:nvPr/>
        </p:nvSpPr>
        <p:spPr bwMode="auto">
          <a:xfrm>
            <a:off x="5092700" y="2235200"/>
            <a:ext cx="3440113" cy="3140075"/>
          </a:xfrm>
          <a:prstGeom prst="rect">
            <a:avLst/>
          </a:prstGeom>
          <a:noFill/>
          <a:ln w="9525">
            <a:noFill/>
            <a:miter lim="800000"/>
            <a:headEnd/>
            <a:tailEnd/>
          </a:ln>
        </p:spPr>
        <p:txBody>
          <a:bodyPr>
            <a:spAutoFit/>
          </a:bodyPr>
          <a:lstStyle/>
          <a:p>
            <a:pPr algn="l" hangingPunct="0"/>
            <a:r>
              <a:rPr lang="es-ES_tradnl" b="1">
                <a:solidFill>
                  <a:srgbClr val="333399"/>
                </a:solidFill>
                <a:latin typeface="Verdana" pitchFamily="-106" charset="0"/>
              </a:rPr>
              <a:t>2. Análisis documental</a:t>
            </a:r>
            <a:r>
              <a:rPr lang="es-ES_tradnl">
                <a:solidFill>
                  <a:srgbClr val="333399"/>
                </a:solidFill>
                <a:latin typeface="Verdana" pitchFamily="-106" charset="0"/>
              </a:rPr>
              <a:t> </a:t>
            </a:r>
          </a:p>
          <a:p>
            <a:pPr algn="l" hangingPunct="0">
              <a:buClr>
                <a:schemeClr val="accent2"/>
              </a:buClr>
            </a:pPr>
            <a:endParaRPr lang="es-ES_tradnl">
              <a:solidFill>
                <a:srgbClr val="333399"/>
              </a:solidFill>
              <a:latin typeface="Verdana" pitchFamily="-106" charset="0"/>
            </a:endParaRPr>
          </a:p>
          <a:p>
            <a:pPr algn="l" hangingPunct="0">
              <a:buClr>
                <a:schemeClr val="accent2"/>
              </a:buClr>
            </a:pPr>
            <a:endParaRPr lang="es-ES_tradnl">
              <a:solidFill>
                <a:srgbClr val="333399"/>
              </a:solidFill>
              <a:latin typeface="Verdana" pitchFamily="-106" charset="0"/>
            </a:endParaRPr>
          </a:p>
          <a:p>
            <a:pPr algn="l" hangingPunct="0">
              <a:buClr>
                <a:schemeClr val="accent2"/>
              </a:buClr>
            </a:pPr>
            <a:r>
              <a:rPr lang="es-ES_tradnl" b="1">
                <a:solidFill>
                  <a:srgbClr val="333399"/>
                </a:solidFill>
                <a:latin typeface="Verdana" pitchFamily="-106" charset="0"/>
              </a:rPr>
              <a:t>3. Actividades escritas </a:t>
            </a:r>
          </a:p>
          <a:p>
            <a:pPr algn="l" hangingPunct="0">
              <a:buClr>
                <a:schemeClr val="accent2"/>
              </a:buClr>
            </a:pPr>
            <a:r>
              <a:rPr lang="es-ES_tradnl">
                <a:solidFill>
                  <a:srgbClr val="333399"/>
                </a:solidFill>
                <a:latin typeface="Verdana" pitchFamily="-106" charset="0"/>
              </a:rPr>
              <a:t> </a:t>
            </a:r>
          </a:p>
          <a:p>
            <a:pPr algn="l" hangingPunct="0">
              <a:buClr>
                <a:schemeClr val="accent2"/>
              </a:buClr>
              <a:buFont typeface="Arial" charset="0"/>
              <a:buChar char="•"/>
            </a:pPr>
            <a:r>
              <a:rPr lang="es-ES_tradnl">
                <a:latin typeface="Verdana" pitchFamily="-106" charset="0"/>
              </a:rPr>
              <a:t> Periódico mural escolar </a:t>
            </a:r>
          </a:p>
          <a:p>
            <a:pPr algn="l" hangingPunct="0">
              <a:buClr>
                <a:schemeClr val="accent2"/>
              </a:buClr>
              <a:buFont typeface="Arial" charset="0"/>
              <a:buChar char="•"/>
            </a:pPr>
            <a:r>
              <a:rPr lang="es-ES_tradnl">
                <a:latin typeface="Verdana" pitchFamily="-106" charset="0"/>
              </a:rPr>
              <a:t> Cartas ciudadanas </a:t>
            </a:r>
          </a:p>
          <a:p>
            <a:pPr algn="l" hangingPunct="0">
              <a:buClr>
                <a:schemeClr val="accent2"/>
              </a:buClr>
              <a:buFont typeface="Arial" charset="0"/>
              <a:buChar char="•"/>
            </a:pPr>
            <a:r>
              <a:rPr lang="es-ES_tradnl">
                <a:latin typeface="Verdana" pitchFamily="-106" charset="0"/>
              </a:rPr>
              <a:t> Entrevista </a:t>
            </a:r>
          </a:p>
          <a:p>
            <a:pPr algn="l" hangingPunct="0">
              <a:buClr>
                <a:schemeClr val="accent2"/>
              </a:buClr>
              <a:buFont typeface="Arial" charset="0"/>
              <a:buChar char="•"/>
            </a:pPr>
            <a:r>
              <a:rPr lang="es-ES_tradnl">
                <a:latin typeface="Verdana" pitchFamily="-106" charset="0"/>
              </a:rPr>
              <a:t> Concordar y discordar</a:t>
            </a:r>
            <a:r>
              <a:rPr lang="es-ES_tradnl" i="1">
                <a:latin typeface="Verdana" pitchFamily="-106" charset="0"/>
              </a:rPr>
              <a:t> </a:t>
            </a:r>
          </a:p>
          <a:p>
            <a:pPr algn="l" hangingPunct="0">
              <a:buClr>
                <a:schemeClr val="accent2"/>
              </a:buClr>
            </a:pPr>
            <a:r>
              <a:rPr lang="es-ES_tradnl" i="1">
                <a:latin typeface="Verdana" pitchFamily="-106" charset="0"/>
              </a:rPr>
              <a:t>    </a:t>
            </a:r>
            <a:r>
              <a:rPr lang="es-ES_tradnl">
                <a:latin typeface="Verdana" pitchFamily="-106" charset="0"/>
              </a:rPr>
              <a:t>(Tesis – antítesis)</a:t>
            </a:r>
          </a:p>
          <a:p>
            <a:endParaRPr lang="fr-FR">
              <a:latin typeface="Verdana" pitchFamily="-10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s-CO" b="1" smtClean="0">
                <a:latin typeface="Verdana" charset="0"/>
                <a:ea typeface="ＭＳ Ｐゴシック" charset="-128"/>
                <a:cs typeface="+mj-cs"/>
              </a:rPr>
              <a:t>Actividades</a:t>
            </a:r>
          </a:p>
        </p:txBody>
      </p:sp>
      <p:sp>
        <p:nvSpPr>
          <p:cNvPr id="43011" name="Rectangle 3"/>
          <p:cNvSpPr>
            <a:spLocks noGrp="1" noChangeArrowheads="1"/>
          </p:cNvSpPr>
          <p:nvPr>
            <p:ph type="body" idx="1"/>
          </p:nvPr>
        </p:nvSpPr>
        <p:spPr>
          <a:xfrm>
            <a:off x="561975" y="1712913"/>
            <a:ext cx="8123238" cy="4287837"/>
          </a:xfrm>
        </p:spPr>
        <p:txBody>
          <a:bodyPr/>
          <a:lstStyle/>
          <a:p>
            <a:pPr marL="168275" indent="-168275" eaLnBrk="1" hangingPunct="1">
              <a:lnSpc>
                <a:spcPct val="90000"/>
              </a:lnSpc>
              <a:spcAft>
                <a:spcPts val="600"/>
              </a:spcAft>
              <a:buClr>
                <a:schemeClr val="accent2"/>
              </a:buClr>
              <a:buFont typeface="Arial" charset="0"/>
              <a:buChar char="•"/>
            </a:pPr>
            <a:r>
              <a:rPr lang="es-CO" sz="2400" b="1" smtClean="0">
                <a:solidFill>
                  <a:srgbClr val="333399"/>
                </a:solidFill>
                <a:latin typeface="Verdana" pitchFamily="-106" charset="0"/>
              </a:rPr>
              <a:t>Análisis documental:</a:t>
            </a:r>
            <a:r>
              <a:rPr lang="es-CO" sz="2400" smtClean="0">
                <a:solidFill>
                  <a:srgbClr val="333399"/>
                </a:solidFill>
                <a:latin typeface="Verdana" pitchFamily="-106" charset="0"/>
              </a:rPr>
              <a:t> </a:t>
            </a:r>
            <a:r>
              <a:rPr lang="es-CO" sz="2400" smtClean="0">
                <a:latin typeface="Verdana" pitchFamily="-106" charset="0"/>
              </a:rPr>
              <a:t>Busca exponer a los estudiantes a fuentes primarias que les permitan formar su propia interpretación sobre el material escrito.</a:t>
            </a:r>
          </a:p>
          <a:p>
            <a:pPr marL="168275" indent="-168275" eaLnBrk="1" hangingPunct="1">
              <a:lnSpc>
                <a:spcPct val="90000"/>
              </a:lnSpc>
              <a:spcAft>
                <a:spcPts val="600"/>
              </a:spcAft>
              <a:buClr>
                <a:schemeClr val="accent2"/>
              </a:buClr>
              <a:buFont typeface="Arial" charset="0"/>
              <a:buChar char="•"/>
            </a:pPr>
            <a:r>
              <a:rPr lang="es-CO" sz="2400" b="1" smtClean="0">
                <a:solidFill>
                  <a:srgbClr val="333399"/>
                </a:solidFill>
                <a:latin typeface="Verdana" pitchFamily="-106" charset="0"/>
              </a:rPr>
              <a:t>Juegos de roles:</a:t>
            </a:r>
            <a:r>
              <a:rPr lang="es-CO" sz="2400" smtClean="0">
                <a:solidFill>
                  <a:srgbClr val="333399"/>
                </a:solidFill>
                <a:latin typeface="Verdana" pitchFamily="-106" charset="0"/>
              </a:rPr>
              <a:t> </a:t>
            </a:r>
            <a:r>
              <a:rPr lang="es-CO" sz="2400" smtClean="0">
                <a:latin typeface="Verdana" pitchFamily="-106" charset="0"/>
              </a:rPr>
              <a:t>Permiten analizar</a:t>
            </a:r>
            <a:r>
              <a:rPr lang="es-ES" sz="2400" smtClean="0">
                <a:latin typeface="Verdana" pitchFamily="-106" charset="0"/>
              </a:rPr>
              <a:t> las diferentes actitudes y reacciones de distintas personas o grupos frente a situaciones o hechos concretos.</a:t>
            </a:r>
          </a:p>
          <a:p>
            <a:pPr marL="168275" indent="-168275" eaLnBrk="1" hangingPunct="1">
              <a:lnSpc>
                <a:spcPct val="90000"/>
              </a:lnSpc>
              <a:spcAft>
                <a:spcPts val="600"/>
              </a:spcAft>
              <a:buClr>
                <a:schemeClr val="accent2"/>
              </a:buClr>
              <a:buFont typeface="Arial" charset="0"/>
              <a:buChar char="•"/>
            </a:pPr>
            <a:r>
              <a:rPr lang="es-CO" sz="2400" b="1" smtClean="0">
                <a:solidFill>
                  <a:srgbClr val="333399"/>
                </a:solidFill>
                <a:latin typeface="Verdana" pitchFamily="-106" charset="0"/>
              </a:rPr>
              <a:t>Debates:</a:t>
            </a:r>
            <a:r>
              <a:rPr lang="es-CO" sz="2400" smtClean="0">
                <a:solidFill>
                  <a:srgbClr val="333399"/>
                </a:solidFill>
                <a:latin typeface="Verdana" pitchFamily="-106" charset="0"/>
              </a:rPr>
              <a:t> </a:t>
            </a:r>
            <a:r>
              <a:rPr lang="es-CO" sz="2400" smtClean="0">
                <a:latin typeface="Verdana" pitchFamily="-106" charset="0"/>
              </a:rPr>
              <a:t>Promueven el análisis de </a:t>
            </a:r>
            <a:r>
              <a:rPr lang="es-ES" sz="2400" smtClean="0">
                <a:latin typeface="Verdana" pitchFamily="-106" charset="0"/>
              </a:rPr>
              <a:t>un tema, problema o situación, mediante una discusión en la que varias personas  presentan posiciones encontradas alrededor del mismo, tratando de influir sobre la opinión del otro. </a:t>
            </a:r>
            <a:endParaRPr lang="es-CO" sz="2400" smtClean="0">
              <a:latin typeface="Verdana" pitchFamily="-106" charset="0"/>
            </a:endParaRPr>
          </a:p>
        </p:txBody>
      </p:sp>
      <p:sp>
        <p:nvSpPr>
          <p:cNvPr id="43012" name="Slide Number Placeholder 5"/>
          <p:cNvSpPr>
            <a:spLocks noGrp="1"/>
          </p:cNvSpPr>
          <p:nvPr>
            <p:ph type="sldNum" sz="quarter" idx="12"/>
          </p:nvPr>
        </p:nvSpPr>
        <p:spPr>
          <a:noFill/>
        </p:spPr>
        <p:txBody>
          <a:bodyPr/>
          <a:lstStyle/>
          <a:p>
            <a:r>
              <a:rPr lang="es-CO"/>
              <a:t>Diapositiva </a:t>
            </a:r>
            <a:fld id="{9778C6AC-B314-42BC-9B88-6BC22DED7AD9}" type="slidenum">
              <a:rPr lang="es-CO"/>
              <a:pPr/>
              <a:t>22</a:t>
            </a:fld>
            <a:endParaRPr lang="es-CO"/>
          </a:p>
        </p:txBody>
      </p:sp>
      <p:sp>
        <p:nvSpPr>
          <p:cNvPr id="43013" name="AutoShape 8"/>
          <p:cNvSpPr>
            <a:spLocks noChangeArrowheads="1"/>
          </p:cNvSpPr>
          <p:nvPr/>
        </p:nvSpPr>
        <p:spPr bwMode="auto">
          <a:xfrm>
            <a:off x="398463" y="1587500"/>
            <a:ext cx="8229600" cy="4624388"/>
          </a:xfrm>
          <a:prstGeom prst="roundRect">
            <a:avLst>
              <a:gd name="adj" fmla="val 16667"/>
            </a:avLst>
          </a:prstGeom>
          <a:noFill/>
          <a:ln w="28575">
            <a:solidFill>
              <a:srgbClr val="333399"/>
            </a:solidFill>
            <a:round/>
            <a:headEnd/>
            <a:tailEnd/>
          </a:ln>
        </p:spPr>
        <p:txBody>
          <a:bodyPr anchor="ctr"/>
          <a:lstStyle/>
          <a:p>
            <a:r>
              <a:rPr lang="es-CO" sz="2400"/>
              <a:t/>
            </a:r>
            <a:br>
              <a:rPr lang="es-CO" sz="2400"/>
            </a:br>
            <a:r>
              <a:rPr lang="es-ES_tradnl" sz="240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s-CO" b="1" dirty="0" smtClean="0">
                <a:latin typeface="Verdana" charset="0"/>
                <a:ea typeface="ＭＳ Ｐゴシック" charset="-128"/>
                <a:cs typeface="+mj-cs"/>
              </a:rPr>
              <a:t>Actividades</a:t>
            </a:r>
          </a:p>
        </p:txBody>
      </p:sp>
      <p:sp>
        <p:nvSpPr>
          <p:cNvPr id="44035" name="Rectangle 3"/>
          <p:cNvSpPr>
            <a:spLocks noGrp="1" noChangeArrowheads="1"/>
          </p:cNvSpPr>
          <p:nvPr>
            <p:ph type="body" idx="1"/>
          </p:nvPr>
        </p:nvSpPr>
        <p:spPr>
          <a:xfrm>
            <a:off x="479425" y="1795463"/>
            <a:ext cx="8229600" cy="4421187"/>
          </a:xfrm>
        </p:spPr>
        <p:txBody>
          <a:bodyPr/>
          <a:lstStyle/>
          <a:p>
            <a:pPr eaLnBrk="1" hangingPunct="1">
              <a:lnSpc>
                <a:spcPct val="90000"/>
              </a:lnSpc>
              <a:spcAft>
                <a:spcPts val="600"/>
              </a:spcAft>
              <a:buClr>
                <a:schemeClr val="accent2"/>
              </a:buClr>
              <a:buFont typeface="Arial" charset="0"/>
              <a:buChar char="•"/>
            </a:pPr>
            <a:r>
              <a:rPr lang="es-CO" sz="2300" b="1" smtClean="0">
                <a:solidFill>
                  <a:srgbClr val="333399"/>
                </a:solidFill>
                <a:latin typeface="Verdana" pitchFamily="-106" charset="0"/>
              </a:rPr>
              <a:t>Dramatizaciones:</a:t>
            </a:r>
            <a:r>
              <a:rPr lang="es-CO" sz="2300" smtClean="0">
                <a:solidFill>
                  <a:srgbClr val="333399"/>
                </a:solidFill>
                <a:latin typeface="Verdana" pitchFamily="-106" charset="0"/>
              </a:rPr>
              <a:t> </a:t>
            </a:r>
            <a:r>
              <a:rPr lang="es-ES" sz="2300" smtClean="0">
                <a:latin typeface="Verdana" pitchFamily="-106" charset="0"/>
              </a:rPr>
              <a:t>Mostrar a través de una representación, situaciones o hechos que se presten para ser analizados. </a:t>
            </a:r>
          </a:p>
          <a:p>
            <a:pPr eaLnBrk="1" hangingPunct="1">
              <a:lnSpc>
                <a:spcPct val="90000"/>
              </a:lnSpc>
              <a:spcAft>
                <a:spcPts val="600"/>
              </a:spcAft>
              <a:buClr>
                <a:schemeClr val="accent2"/>
              </a:buClr>
              <a:buFont typeface="Arial" charset="0"/>
              <a:buChar char="•"/>
            </a:pPr>
            <a:r>
              <a:rPr lang="es-ES" sz="2300" b="1" smtClean="0">
                <a:solidFill>
                  <a:srgbClr val="333399"/>
                </a:solidFill>
                <a:latin typeface="Verdana" pitchFamily="-106" charset="0"/>
              </a:rPr>
              <a:t>Simulación de procesos judiciales:</a:t>
            </a:r>
            <a:r>
              <a:rPr lang="es-ES" sz="2300" smtClean="0">
                <a:solidFill>
                  <a:srgbClr val="333399"/>
                </a:solidFill>
                <a:latin typeface="Verdana" pitchFamily="-106" charset="0"/>
              </a:rPr>
              <a:t> </a:t>
            </a:r>
            <a:r>
              <a:rPr lang="es-ES" sz="2300" smtClean="0">
                <a:latin typeface="Verdana" pitchFamily="-106" charset="0"/>
              </a:rPr>
              <a:t>Exponer a los estudiantes a los procesos de toma de decisiones judiciales propios a nuestro sistema jurídico.</a:t>
            </a:r>
          </a:p>
          <a:p>
            <a:pPr eaLnBrk="1" hangingPunct="1">
              <a:lnSpc>
                <a:spcPct val="90000"/>
              </a:lnSpc>
              <a:spcAft>
                <a:spcPts val="600"/>
              </a:spcAft>
              <a:buClr>
                <a:schemeClr val="accent2"/>
              </a:buClr>
              <a:buFont typeface="Arial" charset="0"/>
              <a:buChar char="•"/>
            </a:pPr>
            <a:r>
              <a:rPr lang="es-ES" sz="2300" b="1" smtClean="0">
                <a:solidFill>
                  <a:srgbClr val="333399"/>
                </a:solidFill>
                <a:latin typeface="Verdana" pitchFamily="-106" charset="0"/>
              </a:rPr>
              <a:t>Juegos:</a:t>
            </a:r>
            <a:r>
              <a:rPr lang="es-ES" sz="2300" smtClean="0">
                <a:solidFill>
                  <a:srgbClr val="333399"/>
                </a:solidFill>
                <a:latin typeface="Verdana" pitchFamily="-106" charset="0"/>
              </a:rPr>
              <a:t> </a:t>
            </a:r>
            <a:r>
              <a:rPr lang="es-ES" sz="2300" smtClean="0">
                <a:latin typeface="Verdana" pitchFamily="-106" charset="0"/>
              </a:rPr>
              <a:t>Representar conceptos con mecanismos lúdicos que fortalezcan la recordación.</a:t>
            </a:r>
          </a:p>
          <a:p>
            <a:pPr eaLnBrk="1" hangingPunct="1">
              <a:lnSpc>
                <a:spcPct val="90000"/>
              </a:lnSpc>
              <a:spcAft>
                <a:spcPts val="600"/>
              </a:spcAft>
              <a:buClr>
                <a:schemeClr val="accent2"/>
              </a:buClr>
              <a:buFont typeface="Arial" charset="0"/>
              <a:buChar char="•"/>
            </a:pPr>
            <a:r>
              <a:rPr lang="es-CO" sz="2300" b="1" smtClean="0">
                <a:solidFill>
                  <a:srgbClr val="333399"/>
                </a:solidFill>
                <a:latin typeface="Verdana" pitchFamily="-106" charset="0"/>
              </a:rPr>
              <a:t>Entrevistas:</a:t>
            </a:r>
            <a:r>
              <a:rPr lang="es-CO" sz="2300" smtClean="0">
                <a:latin typeface="Verdana" pitchFamily="-106" charset="0"/>
              </a:rPr>
              <a:t> Facilitar la asimilación de un tema y desarrollar competencias investigativas y comunicativas.</a:t>
            </a:r>
          </a:p>
        </p:txBody>
      </p:sp>
      <p:sp>
        <p:nvSpPr>
          <p:cNvPr id="44036" name="AutoShape 8"/>
          <p:cNvSpPr>
            <a:spLocks noChangeArrowheads="1"/>
          </p:cNvSpPr>
          <p:nvPr/>
        </p:nvSpPr>
        <p:spPr bwMode="auto">
          <a:xfrm>
            <a:off x="398463" y="1624013"/>
            <a:ext cx="8229600" cy="4587875"/>
          </a:xfrm>
          <a:prstGeom prst="roundRect">
            <a:avLst>
              <a:gd name="adj" fmla="val 16667"/>
            </a:avLst>
          </a:prstGeom>
          <a:noFill/>
          <a:ln w="28575">
            <a:solidFill>
              <a:srgbClr val="333399"/>
            </a:solidFill>
            <a:round/>
            <a:headEnd/>
            <a:tailEnd/>
          </a:ln>
        </p:spPr>
        <p:txBody>
          <a:bodyPr anchor="ctr"/>
          <a:lstStyle/>
          <a:p>
            <a:r>
              <a:rPr lang="es-CO" sz="2400"/>
              <a:t/>
            </a:r>
            <a:br>
              <a:rPr lang="es-CO" sz="2400"/>
            </a:br>
            <a:r>
              <a:rPr lang="es-ES_tradnl" sz="2400"/>
              <a:t> </a:t>
            </a:r>
          </a:p>
        </p:txBody>
      </p:sp>
      <p:sp>
        <p:nvSpPr>
          <p:cNvPr id="44037" name="Slide Number Placeholder 5"/>
          <p:cNvSpPr>
            <a:spLocks noGrp="1"/>
          </p:cNvSpPr>
          <p:nvPr>
            <p:ph type="sldNum" sz="quarter" idx="12"/>
          </p:nvPr>
        </p:nvSpPr>
        <p:spPr>
          <a:noFill/>
        </p:spPr>
        <p:txBody>
          <a:bodyPr/>
          <a:lstStyle/>
          <a:p>
            <a:r>
              <a:rPr lang="es-CO"/>
              <a:t>Diapositiva </a:t>
            </a:r>
            <a:fld id="{B3302958-9DB3-42A8-B9B3-9F61BCE227EE}" type="slidenum">
              <a:rPr lang="es-CO"/>
              <a:pPr/>
              <a:t>23</a:t>
            </a:fld>
            <a:endParaRPr lang="es-CO"/>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s-CO" b="1" smtClean="0">
                <a:latin typeface="Verdana" pitchFamily="-106" charset="0"/>
              </a:rPr>
              <a:t>Evaluación</a:t>
            </a:r>
          </a:p>
        </p:txBody>
      </p:sp>
      <p:sp>
        <p:nvSpPr>
          <p:cNvPr id="45059" name="Rectangle 3"/>
          <p:cNvSpPr>
            <a:spLocks noGrp="1" noChangeArrowheads="1"/>
          </p:cNvSpPr>
          <p:nvPr>
            <p:ph type="body" idx="1"/>
          </p:nvPr>
        </p:nvSpPr>
        <p:spPr>
          <a:xfrm>
            <a:off x="534988" y="1808163"/>
            <a:ext cx="7961312" cy="4525962"/>
          </a:xfrm>
        </p:spPr>
        <p:txBody>
          <a:bodyPr/>
          <a:lstStyle/>
          <a:p>
            <a:pPr eaLnBrk="1" hangingPunct="1">
              <a:lnSpc>
                <a:spcPct val="80000"/>
              </a:lnSpc>
              <a:spcAft>
                <a:spcPts val="600"/>
              </a:spcAft>
              <a:buClr>
                <a:schemeClr val="accent2"/>
              </a:buClr>
              <a:buFont typeface="Arial" charset="0"/>
              <a:buChar char="•"/>
            </a:pPr>
            <a:r>
              <a:rPr lang="es-MX" sz="2200" smtClean="0">
                <a:latin typeface="Verdana" pitchFamily="-106" charset="0"/>
              </a:rPr>
              <a:t>Es muy importante que los alumnos estén en capacidad de trasladar los conocimientos adquiridos a situaciones y contextos reales, en los que construyan su propia respuesta a partir de lo aprendido.</a:t>
            </a:r>
          </a:p>
          <a:p>
            <a:pPr eaLnBrk="1" hangingPunct="1">
              <a:lnSpc>
                <a:spcPct val="80000"/>
              </a:lnSpc>
              <a:spcAft>
                <a:spcPts val="600"/>
              </a:spcAft>
              <a:buClr>
                <a:schemeClr val="accent2"/>
              </a:buClr>
              <a:buFont typeface="Arial" charset="0"/>
              <a:buChar char="•"/>
            </a:pPr>
            <a:r>
              <a:rPr lang="es-MX" sz="2200" smtClean="0">
                <a:latin typeface="Verdana" pitchFamily="-106" charset="0"/>
              </a:rPr>
              <a:t>El docente debe poder valorar y reconocer el proceso de creación de las respuestas por parte del estudiante y no solamente verificar que la respuesta sea la correcta. </a:t>
            </a:r>
            <a:endParaRPr lang="es-ES" sz="2200" smtClean="0">
              <a:latin typeface="Verdana" pitchFamily="-106" charset="0"/>
            </a:endParaRPr>
          </a:p>
          <a:p>
            <a:pPr eaLnBrk="1" hangingPunct="1">
              <a:lnSpc>
                <a:spcPct val="80000"/>
              </a:lnSpc>
              <a:spcAft>
                <a:spcPts val="600"/>
              </a:spcAft>
              <a:buClr>
                <a:schemeClr val="accent2"/>
              </a:buClr>
              <a:buFont typeface="Arial" charset="0"/>
              <a:buChar char="•"/>
            </a:pPr>
            <a:r>
              <a:rPr lang="es-ES" sz="2200" smtClean="0">
                <a:latin typeface="Verdana" pitchFamily="-106" charset="0"/>
              </a:rPr>
              <a:t>Es de gran importancia que el docente ofrezca suficientes espacios de retroalimentación al estudiante, no solo con él o ella sino con sus demás compañeros y con miembros de la comunidad involucrados en el proceso de aprendizaje.</a:t>
            </a:r>
            <a:endParaRPr lang="es-CO" sz="2200" smtClean="0">
              <a:latin typeface="Verdana" pitchFamily="-106" charset="0"/>
            </a:endParaRPr>
          </a:p>
        </p:txBody>
      </p:sp>
      <p:sp>
        <p:nvSpPr>
          <p:cNvPr id="45060"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45061" name="Slide Number Placeholder 5"/>
          <p:cNvSpPr>
            <a:spLocks noGrp="1"/>
          </p:cNvSpPr>
          <p:nvPr>
            <p:ph type="sldNum" sz="quarter" idx="12"/>
          </p:nvPr>
        </p:nvSpPr>
        <p:spPr>
          <a:noFill/>
        </p:spPr>
        <p:txBody>
          <a:bodyPr/>
          <a:lstStyle/>
          <a:p>
            <a:r>
              <a:rPr lang="es-CO"/>
              <a:t>Diapositiva </a:t>
            </a:r>
            <a:fld id="{58D230AD-ED83-42CC-A58E-F08FBD401BAD}" type="slidenum">
              <a:rPr lang="es-CO"/>
              <a:pPr/>
              <a:t>24</a:t>
            </a:fld>
            <a:endParaRPr lang="es-C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06462"/>
          </a:xfrm>
        </p:spPr>
        <p:txBody>
          <a:bodyPr/>
          <a:lstStyle/>
          <a:p>
            <a:r>
              <a:rPr lang="es-CO" sz="4000" b="1" smtClean="0">
                <a:latin typeface="Verdana" pitchFamily="-106" charset="0"/>
              </a:rPr>
              <a:t>Introducción al programa</a:t>
            </a:r>
          </a:p>
        </p:txBody>
      </p:sp>
      <p:sp>
        <p:nvSpPr>
          <p:cNvPr id="46083" name="3 Marcador de número de diapositiva"/>
          <p:cNvSpPr>
            <a:spLocks noGrp="1"/>
          </p:cNvSpPr>
          <p:nvPr>
            <p:ph type="sldNum" sz="quarter" idx="12"/>
          </p:nvPr>
        </p:nvSpPr>
        <p:spPr>
          <a:noFill/>
        </p:spPr>
        <p:txBody>
          <a:bodyPr/>
          <a:lstStyle/>
          <a:p>
            <a:r>
              <a:rPr lang="es-CO"/>
              <a:t>Diapositiva </a:t>
            </a:r>
            <a:fld id="{8AF25FB5-2963-44A8-BDFE-D47354268C8B}" type="slidenum">
              <a:rPr lang="es-CO"/>
              <a:pPr/>
              <a:t>25</a:t>
            </a:fld>
            <a:endParaRPr lang="es-CO"/>
          </a:p>
        </p:txBody>
      </p:sp>
      <p:sp>
        <p:nvSpPr>
          <p:cNvPr id="35844" name="AutoShape 3"/>
          <p:cNvSpPr>
            <a:spLocks noChangeArrowheads="1"/>
          </p:cNvSpPr>
          <p:nvPr/>
        </p:nvSpPr>
        <p:spPr bwMode="auto">
          <a:xfrm>
            <a:off x="220663" y="1466672"/>
            <a:ext cx="8312150" cy="2400657"/>
          </a:xfrm>
          <a:prstGeom prst="roundRect">
            <a:avLst>
              <a:gd name="adj" fmla="val 16667"/>
            </a:avLst>
          </a:prstGeom>
          <a:noFill/>
          <a:ln w="19050">
            <a:solidFill>
              <a:srgbClr val="333399"/>
            </a:solidFill>
            <a:round/>
            <a:headEnd/>
            <a:tailEnd/>
          </a:ln>
        </p:spPr>
        <p:txBody>
          <a:bodyPr wrap="square" anchor="ctr">
            <a:spAutoFit/>
          </a:bodyPr>
          <a:lstStyle/>
          <a:p>
            <a:pPr algn="l">
              <a:buClr>
                <a:srgbClr val="BFC804"/>
              </a:buClr>
              <a:buFont typeface="Wingdings" pitchFamily="-106" charset="2"/>
              <a:buChar char="§"/>
            </a:pPr>
            <a:endParaRPr lang="es-CO" sz="1700" dirty="0" smtClean="0">
              <a:latin typeface="Verdana" pitchFamily="-106" charset="0"/>
            </a:endParaRPr>
          </a:p>
          <a:p>
            <a:pPr algn="l">
              <a:buClr>
                <a:schemeClr val="accent2"/>
              </a:buClr>
              <a:buFont typeface="Arial" charset="0"/>
              <a:buChar char="•"/>
            </a:pPr>
            <a:r>
              <a:rPr lang="es-CO" sz="1700" dirty="0" smtClean="0">
                <a:latin typeface="Verdana" pitchFamily="-106" charset="0"/>
              </a:rPr>
              <a:t> Proyecto </a:t>
            </a:r>
            <a:r>
              <a:rPr lang="es-CO" sz="1700" dirty="0">
                <a:latin typeface="Verdana" pitchFamily="-106" charset="0"/>
              </a:rPr>
              <a:t>Ciudadano.</a:t>
            </a:r>
            <a:endParaRPr lang="es-CO" sz="1700" dirty="0" smtClean="0">
              <a:latin typeface="Verdana" pitchFamily="-106" charset="0"/>
            </a:endParaRPr>
          </a:p>
          <a:p>
            <a:pPr algn="l">
              <a:buClr>
                <a:schemeClr val="accent2"/>
              </a:buClr>
              <a:buFont typeface="Arial" charset="0"/>
              <a:buChar char="•"/>
            </a:pPr>
            <a:r>
              <a:rPr lang="es-CO" sz="1700" dirty="0" smtClean="0">
                <a:latin typeface="Verdana" pitchFamily="-106" charset="0"/>
              </a:rPr>
              <a:t> Derechos </a:t>
            </a:r>
            <a:r>
              <a:rPr lang="es-CO" sz="1700" dirty="0">
                <a:latin typeface="Verdana" pitchFamily="-106" charset="0"/>
              </a:rPr>
              <a:t>humanos. </a:t>
            </a:r>
            <a:endParaRPr lang="es-CO" sz="1700" dirty="0" smtClean="0">
              <a:latin typeface="Verdana" pitchFamily="-106" charset="0"/>
            </a:endParaRPr>
          </a:p>
          <a:p>
            <a:pPr algn="l">
              <a:buClr>
                <a:schemeClr val="accent2"/>
              </a:buClr>
              <a:buFont typeface="Arial" charset="0"/>
              <a:buChar char="•"/>
            </a:pPr>
            <a:r>
              <a:rPr lang="es-CO" sz="1700" dirty="0" smtClean="0">
                <a:latin typeface="Verdana" pitchFamily="-106" charset="0"/>
              </a:rPr>
              <a:t> Derechos </a:t>
            </a:r>
            <a:r>
              <a:rPr lang="es-CO" sz="1700" dirty="0">
                <a:latin typeface="Verdana" pitchFamily="-106" charset="0"/>
              </a:rPr>
              <a:t>humanos: herramienta pedagógica   para su enseñanza y aplicación.</a:t>
            </a:r>
            <a:endParaRPr lang="es-CO" sz="1700" dirty="0" smtClean="0">
              <a:latin typeface="Verdana" pitchFamily="-106" charset="0"/>
            </a:endParaRPr>
          </a:p>
          <a:p>
            <a:pPr algn="l">
              <a:buClr>
                <a:schemeClr val="accent2"/>
              </a:buClr>
              <a:buFont typeface="Arial" charset="0"/>
              <a:buChar char="•"/>
            </a:pPr>
            <a:r>
              <a:rPr lang="es-CO" sz="1700" dirty="0" smtClean="0">
                <a:latin typeface="Verdana" pitchFamily="-106" charset="0"/>
              </a:rPr>
              <a:t> Integración </a:t>
            </a:r>
            <a:r>
              <a:rPr lang="es-CO" sz="1700" dirty="0">
                <a:latin typeface="Verdana" pitchFamily="-106" charset="0"/>
              </a:rPr>
              <a:t>PC y DDHH.</a:t>
            </a:r>
            <a:endParaRPr lang="es-CO" sz="1700" dirty="0" smtClean="0">
              <a:latin typeface="Verdana" pitchFamily="-106" charset="0"/>
            </a:endParaRPr>
          </a:p>
          <a:p>
            <a:pPr algn="l">
              <a:buClr>
                <a:schemeClr val="accent2"/>
              </a:buClr>
              <a:buFont typeface="Arial" charset="0"/>
              <a:buChar char="•"/>
            </a:pPr>
            <a:r>
              <a:rPr lang="es-CO" sz="1700" dirty="0" smtClean="0">
                <a:latin typeface="Verdana" pitchFamily="-106" charset="0"/>
              </a:rPr>
              <a:t> Implementación </a:t>
            </a:r>
            <a:r>
              <a:rPr lang="es-CO" sz="1700" dirty="0">
                <a:latin typeface="Verdana" pitchFamily="-106" charset="0"/>
              </a:rPr>
              <a:t>del programa.</a:t>
            </a:r>
          </a:p>
          <a:p>
            <a:pPr algn="l">
              <a:buClr>
                <a:schemeClr val="accent2"/>
              </a:buClr>
              <a:buFont typeface="Arial" charset="0"/>
              <a:buChar char="•"/>
            </a:pPr>
            <a:endParaRPr lang="es-CO" sz="1600" dirty="0">
              <a:solidFill>
                <a:srgbClr val="333399"/>
              </a:solidFill>
              <a:latin typeface="Verdana" pitchFamily="-106" charset="0"/>
            </a:endParaRPr>
          </a:p>
        </p:txBody>
      </p:sp>
      <p:sp>
        <p:nvSpPr>
          <p:cNvPr id="6" name="AutoShape 4"/>
          <p:cNvSpPr>
            <a:spLocks noChangeArrowheads="1"/>
          </p:cNvSpPr>
          <p:nvPr/>
        </p:nvSpPr>
        <p:spPr bwMode="auto">
          <a:xfrm>
            <a:off x="804863" y="1444625"/>
            <a:ext cx="3097212" cy="293688"/>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dirty="0">
                <a:solidFill>
                  <a:schemeClr val="bg1"/>
                </a:solidFill>
                <a:latin typeface="Verdana"/>
                <a:ea typeface="ＭＳ Ｐゴシック" charset="-128"/>
                <a:cs typeface="Verdana"/>
              </a:rPr>
              <a:t>Temario</a:t>
            </a:r>
          </a:p>
        </p:txBody>
      </p:sp>
      <p:sp>
        <p:nvSpPr>
          <p:cNvPr id="35846" name="AutoShape 5"/>
          <p:cNvSpPr>
            <a:spLocks noChangeArrowheads="1"/>
          </p:cNvSpPr>
          <p:nvPr/>
        </p:nvSpPr>
        <p:spPr bwMode="auto">
          <a:xfrm>
            <a:off x="220663" y="4327525"/>
            <a:ext cx="8264525" cy="1906588"/>
          </a:xfrm>
          <a:prstGeom prst="roundRect">
            <a:avLst>
              <a:gd name="adj" fmla="val 16667"/>
            </a:avLst>
          </a:prstGeom>
          <a:noFill/>
          <a:ln w="19050">
            <a:solidFill>
              <a:srgbClr val="333399"/>
            </a:solidFill>
            <a:round/>
            <a:headEnd/>
            <a:tailEnd/>
          </a:ln>
        </p:spPr>
        <p:txBody>
          <a:bodyPr anchor="ctr">
            <a:spAutoFit/>
          </a:bodyPr>
          <a:lstStyle/>
          <a:p>
            <a:pPr algn="l">
              <a:buClr>
                <a:srgbClr val="BFC804"/>
              </a:buClr>
              <a:buFont typeface="Wingdings" pitchFamily="-106" charset="2"/>
              <a:buChar char="§"/>
            </a:pPr>
            <a:endParaRPr lang="es-CO" sz="1000" dirty="0" smtClean="0">
              <a:latin typeface="Verdana" pitchFamily="-106" charset="0"/>
            </a:endParaRPr>
          </a:p>
          <a:p>
            <a:pPr algn="l">
              <a:buClr>
                <a:schemeClr val="accent2"/>
              </a:buClr>
              <a:buFont typeface="Arial" charset="0"/>
              <a:buChar char="•"/>
            </a:pPr>
            <a:r>
              <a:rPr lang="es-CO" sz="1600" dirty="0" smtClean="0">
                <a:latin typeface="Verdana" pitchFamily="-106" charset="0"/>
              </a:rPr>
              <a:t> Diapositivas</a:t>
            </a:r>
            <a:r>
              <a:rPr lang="es-CO" sz="1600" dirty="0">
                <a:latin typeface="Verdana" pitchFamily="-106" charset="0"/>
              </a:rPr>
              <a:t>.</a:t>
            </a:r>
            <a:endParaRPr lang="es-CO" sz="1600" dirty="0" smtClean="0">
              <a:latin typeface="Verdana" pitchFamily="-106" charset="0"/>
            </a:endParaRPr>
          </a:p>
          <a:p>
            <a:pPr algn="l">
              <a:buClr>
                <a:schemeClr val="accent2"/>
              </a:buClr>
              <a:buFont typeface="Arial" charset="0"/>
              <a:buChar char="•"/>
            </a:pPr>
            <a:r>
              <a:rPr lang="es-CO" sz="1600" dirty="0" smtClean="0">
                <a:latin typeface="Verdana" pitchFamily="-106" charset="0"/>
              </a:rPr>
              <a:t> Manual </a:t>
            </a:r>
            <a:r>
              <a:rPr lang="es-CO" sz="1600" dirty="0">
                <a:latin typeface="Verdana" pitchFamily="-106" charset="0"/>
              </a:rPr>
              <a:t>de Proyecto Ciudadano.</a:t>
            </a:r>
            <a:endParaRPr lang="es-CO" sz="1600" dirty="0" smtClean="0">
              <a:latin typeface="Verdana" pitchFamily="-106" charset="0"/>
            </a:endParaRPr>
          </a:p>
          <a:p>
            <a:pPr algn="l">
              <a:buClr>
                <a:schemeClr val="accent2"/>
              </a:buClr>
              <a:buFont typeface="Arial" charset="0"/>
              <a:buChar char="•"/>
            </a:pPr>
            <a:r>
              <a:rPr lang="es-CO" sz="1600" dirty="0" smtClean="0">
                <a:latin typeface="Verdana" pitchFamily="-106" charset="0"/>
              </a:rPr>
              <a:t> Gustaveía Derechos </a:t>
            </a:r>
            <a:r>
              <a:rPr lang="es-CO" sz="1600" dirty="0">
                <a:latin typeface="Verdana" pitchFamily="-106" charset="0"/>
              </a:rPr>
              <a:t>Humanos: Herramienta pedagógica para su enseñanza y aplicación.</a:t>
            </a:r>
            <a:endParaRPr lang="es-CO" sz="1600" dirty="0" smtClean="0">
              <a:latin typeface="Verdana" pitchFamily="-106" charset="0"/>
            </a:endParaRPr>
          </a:p>
          <a:p>
            <a:pPr algn="l">
              <a:buClr>
                <a:schemeClr val="accent2"/>
              </a:buClr>
              <a:buFont typeface="Arial" charset="0"/>
              <a:buChar char="•"/>
            </a:pPr>
            <a:r>
              <a:rPr lang="es-CO" sz="1600" dirty="0" smtClean="0">
                <a:latin typeface="Verdana" pitchFamily="-106" charset="0"/>
              </a:rPr>
              <a:t> Formatos </a:t>
            </a:r>
            <a:r>
              <a:rPr lang="es-CO" sz="1600" dirty="0">
                <a:latin typeface="Verdana" pitchFamily="-106" charset="0"/>
              </a:rPr>
              <a:t>de trabajo </a:t>
            </a:r>
            <a:r>
              <a:rPr lang="es-CO" sz="1600" dirty="0" smtClean="0">
                <a:latin typeface="Verdana" pitchFamily="-106" charset="0"/>
              </a:rPr>
              <a:t>individual.</a:t>
            </a:r>
          </a:p>
          <a:p>
            <a:pPr algn="l">
              <a:buClr>
                <a:schemeClr val="accent2"/>
              </a:buClr>
              <a:buFont typeface="Arial" charset="0"/>
              <a:buChar char="•"/>
            </a:pPr>
            <a:r>
              <a:rPr lang="es-CO" sz="1600" dirty="0" smtClean="0">
                <a:latin typeface="Verdana" pitchFamily="-106" charset="0"/>
              </a:rPr>
              <a:t> Formatos </a:t>
            </a:r>
            <a:r>
              <a:rPr lang="es-CO" sz="1600" dirty="0">
                <a:latin typeface="Verdana" pitchFamily="-106" charset="0"/>
              </a:rPr>
              <a:t>de trabajo grupal. </a:t>
            </a:r>
          </a:p>
        </p:txBody>
      </p:sp>
      <p:sp>
        <p:nvSpPr>
          <p:cNvPr id="8" name="AutoShape 6"/>
          <p:cNvSpPr>
            <a:spLocks noChangeArrowheads="1"/>
          </p:cNvSpPr>
          <p:nvPr/>
        </p:nvSpPr>
        <p:spPr bwMode="auto">
          <a:xfrm>
            <a:off x="676275" y="4170363"/>
            <a:ext cx="3097213" cy="295275"/>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dirty="0">
                <a:solidFill>
                  <a:schemeClr val="bg1"/>
                </a:solidFill>
                <a:latin typeface="Verdana"/>
                <a:ea typeface="ＭＳ Ｐゴシック" charset="-128"/>
                <a:cs typeface="Verdana"/>
              </a:rPr>
              <a:t>Materiales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número de diapositiva"/>
          <p:cNvSpPr>
            <a:spLocks noGrp="1"/>
          </p:cNvSpPr>
          <p:nvPr>
            <p:ph type="sldNum" sz="quarter" idx="12"/>
          </p:nvPr>
        </p:nvSpPr>
        <p:spPr>
          <a:noFill/>
        </p:spPr>
        <p:txBody>
          <a:bodyPr/>
          <a:lstStyle/>
          <a:p>
            <a:r>
              <a:rPr lang="es-CO"/>
              <a:t>Diapositiva </a:t>
            </a:r>
            <a:fld id="{24B61568-A689-44F9-A55C-1C97B23491E5}" type="slidenum">
              <a:rPr lang="es-CO"/>
              <a:pPr/>
              <a:t>26</a:t>
            </a:fld>
            <a:endParaRPr lang="es-CO"/>
          </a:p>
        </p:txBody>
      </p:sp>
      <p:sp>
        <p:nvSpPr>
          <p:cNvPr id="47107" name="AutoShape 3"/>
          <p:cNvSpPr>
            <a:spLocks noChangeArrowheads="1"/>
          </p:cNvSpPr>
          <p:nvPr/>
        </p:nvSpPr>
        <p:spPr bwMode="auto">
          <a:xfrm>
            <a:off x="4322763" y="2842468"/>
            <a:ext cx="3422650" cy="1191816"/>
          </a:xfrm>
          <a:prstGeom prst="roundRect">
            <a:avLst>
              <a:gd name="adj" fmla="val 16667"/>
            </a:avLst>
          </a:prstGeom>
          <a:noFill/>
          <a:ln w="19050">
            <a:solidFill>
              <a:srgbClr val="333399"/>
            </a:solidFill>
            <a:round/>
            <a:headEnd/>
            <a:tailEnd/>
          </a:ln>
        </p:spPr>
        <p:txBody>
          <a:bodyPr wrap="square" anchor="ctr">
            <a:spAutoFit/>
          </a:bodyPr>
          <a:lstStyle/>
          <a:p>
            <a:pPr>
              <a:buClr>
                <a:schemeClr val="accent2"/>
              </a:buClr>
            </a:pPr>
            <a:r>
              <a:rPr lang="es-CO" sz="3200" b="1" dirty="0">
                <a:solidFill>
                  <a:srgbClr val="333399"/>
                </a:solidFill>
                <a:latin typeface="Verdana" pitchFamily="-106" charset="0"/>
              </a:rPr>
              <a:t>PROYECTO CIUDADANO</a:t>
            </a:r>
          </a:p>
        </p:txBody>
      </p:sp>
      <p:sp>
        <p:nvSpPr>
          <p:cNvPr id="6" name="AutoShape 4"/>
          <p:cNvSpPr>
            <a:spLocks noChangeArrowheads="1"/>
          </p:cNvSpPr>
          <p:nvPr/>
        </p:nvSpPr>
        <p:spPr bwMode="auto">
          <a:xfrm>
            <a:off x="815975" y="219075"/>
            <a:ext cx="7662863" cy="1027113"/>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r>
              <a:rPr lang="es-CO" sz="2200" b="1">
                <a:solidFill>
                  <a:schemeClr val="bg1"/>
                </a:solidFill>
                <a:latin typeface="Verdana" pitchFamily="-106" charset="0"/>
              </a:rPr>
              <a:t>¿Por qué integrar un enfoque de derechos </a:t>
            </a:r>
          </a:p>
          <a:p>
            <a:r>
              <a:rPr lang="es-CO" sz="2200" b="1">
                <a:solidFill>
                  <a:schemeClr val="bg1"/>
                </a:solidFill>
                <a:latin typeface="Verdana" pitchFamily="-106" charset="0"/>
              </a:rPr>
              <a:t>humanos a Proyecto Ciudadano?</a:t>
            </a:r>
          </a:p>
        </p:txBody>
      </p:sp>
      <p:sp>
        <p:nvSpPr>
          <p:cNvPr id="7" name="Oval 17"/>
          <p:cNvSpPr>
            <a:spLocks noChangeArrowheads="1"/>
          </p:cNvSpPr>
          <p:nvPr/>
        </p:nvSpPr>
        <p:spPr bwMode="auto">
          <a:xfrm>
            <a:off x="331788" y="2851150"/>
            <a:ext cx="2660650" cy="1609725"/>
          </a:xfrm>
          <a:prstGeom prst="ellipse">
            <a:avLst/>
          </a:prstGeom>
          <a:noFill/>
          <a:ln w="12700">
            <a:solidFill>
              <a:srgbClr val="2D2D8A"/>
            </a:solidFill>
            <a:round/>
            <a:headEnd/>
            <a:tailEnd/>
          </a:ln>
        </p:spPr>
        <p:txBody>
          <a:bodyPr wrap="none" lIns="0" tIns="0" rIns="0" bIns="0" anchor="ctr"/>
          <a:lstStyle/>
          <a:p>
            <a:endParaRPr lang="fr-FR">
              <a:latin typeface="Verdana" pitchFamily="-106" charset="0"/>
            </a:endParaRPr>
          </a:p>
        </p:txBody>
      </p:sp>
      <p:sp>
        <p:nvSpPr>
          <p:cNvPr id="47110" name="7 CuadroTexto"/>
          <p:cNvSpPr txBox="1">
            <a:spLocks noChangeArrowheads="1"/>
          </p:cNvSpPr>
          <p:nvPr/>
        </p:nvSpPr>
        <p:spPr bwMode="auto">
          <a:xfrm>
            <a:off x="393700" y="3130550"/>
            <a:ext cx="2482850" cy="954088"/>
          </a:xfrm>
          <a:prstGeom prst="rect">
            <a:avLst/>
          </a:prstGeom>
          <a:noFill/>
          <a:ln w="9525">
            <a:noFill/>
            <a:miter lim="800000"/>
            <a:headEnd/>
            <a:tailEnd/>
          </a:ln>
        </p:spPr>
        <p:txBody>
          <a:bodyPr>
            <a:spAutoFit/>
          </a:bodyPr>
          <a:lstStyle/>
          <a:p>
            <a:r>
              <a:rPr lang="es-CO" sz="2800" b="1">
                <a:solidFill>
                  <a:schemeClr val="accent2"/>
                </a:solidFill>
                <a:latin typeface="Verdana" pitchFamily="-106" charset="0"/>
              </a:rPr>
              <a:t>Derechos humanos</a:t>
            </a:r>
          </a:p>
        </p:txBody>
      </p:sp>
      <p:sp>
        <p:nvSpPr>
          <p:cNvPr id="47111" name="AutoShape 4"/>
          <p:cNvSpPr>
            <a:spLocks noChangeArrowheads="1"/>
          </p:cNvSpPr>
          <p:nvPr/>
        </p:nvSpPr>
        <p:spPr bwMode="auto">
          <a:xfrm>
            <a:off x="3173413" y="1355725"/>
            <a:ext cx="5097462" cy="1484313"/>
          </a:xfrm>
          <a:prstGeom prst="roundRect">
            <a:avLst>
              <a:gd name="adj" fmla="val 16667"/>
            </a:avLst>
          </a:prstGeom>
          <a:noFill/>
          <a:ln w="38100">
            <a:solidFill>
              <a:srgbClr val="333399"/>
            </a:solidFill>
            <a:round/>
            <a:headEnd/>
            <a:tailEnd/>
          </a:ln>
        </p:spPr>
        <p:txBody>
          <a:bodyPr wrap="none" anchor="ctr"/>
          <a:lstStyle/>
          <a:p>
            <a:endParaRPr lang="fr-FR">
              <a:latin typeface="Verdana" pitchFamily="-106" charset="0"/>
            </a:endParaRPr>
          </a:p>
        </p:txBody>
      </p:sp>
      <p:sp>
        <p:nvSpPr>
          <p:cNvPr id="47112" name="9 CuadroTexto"/>
          <p:cNvSpPr txBox="1">
            <a:spLocks noChangeArrowheads="1"/>
          </p:cNvSpPr>
          <p:nvPr/>
        </p:nvSpPr>
        <p:spPr bwMode="auto">
          <a:xfrm>
            <a:off x="3463925" y="1647825"/>
            <a:ext cx="4433888" cy="923925"/>
          </a:xfrm>
          <a:prstGeom prst="rect">
            <a:avLst/>
          </a:prstGeom>
          <a:noFill/>
          <a:ln w="9525">
            <a:noFill/>
            <a:miter lim="800000"/>
            <a:headEnd/>
            <a:tailEnd/>
          </a:ln>
        </p:spPr>
        <p:txBody>
          <a:bodyPr>
            <a:spAutoFit/>
          </a:bodyPr>
          <a:lstStyle/>
          <a:p>
            <a:r>
              <a:rPr lang="es-CO">
                <a:latin typeface="Verdana" pitchFamily="-106" charset="0"/>
              </a:rPr>
              <a:t>¿El </a:t>
            </a:r>
            <a:r>
              <a:rPr lang="es-CO" b="1">
                <a:latin typeface="Verdana" pitchFamily="-106" charset="0"/>
              </a:rPr>
              <a:t>problema</a:t>
            </a:r>
            <a:r>
              <a:rPr lang="es-CO">
                <a:latin typeface="Verdana" pitchFamily="-106" charset="0"/>
              </a:rPr>
              <a:t> de política pública elegido implica su </a:t>
            </a:r>
            <a:r>
              <a:rPr lang="es-CO" b="1">
                <a:latin typeface="Verdana" pitchFamily="-106" charset="0"/>
              </a:rPr>
              <a:t>carencia</a:t>
            </a:r>
            <a:r>
              <a:rPr lang="es-CO">
                <a:latin typeface="Verdana" pitchFamily="-106" charset="0"/>
              </a:rPr>
              <a:t> o </a:t>
            </a:r>
            <a:r>
              <a:rPr lang="es-CO" b="1">
                <a:latin typeface="Verdana" pitchFamily="-106" charset="0"/>
              </a:rPr>
              <a:t>violación</a:t>
            </a:r>
            <a:r>
              <a:rPr lang="es-CO">
                <a:latin typeface="Verdana" pitchFamily="-106" charset="0"/>
              </a:rPr>
              <a:t>?</a:t>
            </a:r>
          </a:p>
        </p:txBody>
      </p:sp>
      <p:sp>
        <p:nvSpPr>
          <p:cNvPr id="47113" name="AutoShape 4"/>
          <p:cNvSpPr>
            <a:spLocks noChangeArrowheads="1"/>
          </p:cNvSpPr>
          <p:nvPr/>
        </p:nvSpPr>
        <p:spPr bwMode="auto">
          <a:xfrm>
            <a:off x="3186113" y="4030663"/>
            <a:ext cx="5099050" cy="1482725"/>
          </a:xfrm>
          <a:prstGeom prst="roundRect">
            <a:avLst>
              <a:gd name="adj" fmla="val 16667"/>
            </a:avLst>
          </a:prstGeom>
          <a:noFill/>
          <a:ln w="38100">
            <a:solidFill>
              <a:srgbClr val="333399"/>
            </a:solidFill>
            <a:round/>
            <a:headEnd/>
            <a:tailEnd/>
          </a:ln>
        </p:spPr>
        <p:txBody>
          <a:bodyPr wrap="none" anchor="ctr"/>
          <a:lstStyle/>
          <a:p>
            <a:endParaRPr lang="fr-FR">
              <a:latin typeface="Verdana" pitchFamily="-106" charset="0"/>
            </a:endParaRPr>
          </a:p>
        </p:txBody>
      </p:sp>
      <p:sp>
        <p:nvSpPr>
          <p:cNvPr id="47114" name="11 CuadroTexto"/>
          <p:cNvSpPr txBox="1">
            <a:spLocks noChangeArrowheads="1"/>
          </p:cNvSpPr>
          <p:nvPr/>
        </p:nvSpPr>
        <p:spPr bwMode="auto">
          <a:xfrm>
            <a:off x="3367088" y="4337050"/>
            <a:ext cx="4710112" cy="922338"/>
          </a:xfrm>
          <a:prstGeom prst="rect">
            <a:avLst/>
          </a:prstGeom>
          <a:noFill/>
          <a:ln w="9525">
            <a:noFill/>
            <a:miter lim="800000"/>
            <a:headEnd/>
            <a:tailEnd/>
          </a:ln>
        </p:spPr>
        <p:txBody>
          <a:bodyPr>
            <a:spAutoFit/>
          </a:bodyPr>
          <a:lstStyle/>
          <a:p>
            <a:r>
              <a:rPr lang="es-CO">
                <a:latin typeface="Verdana" pitchFamily="-106" charset="0"/>
              </a:rPr>
              <a:t>¿Las </a:t>
            </a:r>
            <a:r>
              <a:rPr lang="es-CO" b="1">
                <a:latin typeface="Verdana" pitchFamily="-106" charset="0"/>
              </a:rPr>
              <a:t>soluciones</a:t>
            </a:r>
            <a:r>
              <a:rPr lang="es-CO">
                <a:latin typeface="Verdana" pitchFamily="-106" charset="0"/>
              </a:rPr>
              <a:t> propuestas de política pública involucran su </a:t>
            </a:r>
            <a:r>
              <a:rPr lang="es-CO" b="1">
                <a:latin typeface="Verdana" pitchFamily="-106" charset="0"/>
              </a:rPr>
              <a:t>reivindicación</a:t>
            </a:r>
            <a:r>
              <a:rPr lang="es-CO">
                <a:latin typeface="Verdana" pitchFamily="-106" charset="0"/>
              </a:rPr>
              <a:t> y </a:t>
            </a:r>
            <a:r>
              <a:rPr lang="es-CO" b="1">
                <a:latin typeface="Verdana" pitchFamily="-106" charset="0"/>
              </a:rPr>
              <a:t>fortalecimiento</a:t>
            </a:r>
            <a:r>
              <a:rPr lang="es-CO">
                <a:latin typeface="Verdana" pitchFamily="-106" charset="0"/>
              </a:rPr>
              <a:t>?</a:t>
            </a:r>
          </a:p>
        </p:txBody>
      </p:sp>
      <p:sp>
        <p:nvSpPr>
          <p:cNvPr id="13" name="12 Flecha derecha"/>
          <p:cNvSpPr>
            <a:spLocks noChangeArrowheads="1"/>
          </p:cNvSpPr>
          <p:nvPr/>
        </p:nvSpPr>
        <p:spPr bwMode="auto">
          <a:xfrm rot="-1467930">
            <a:off x="2244725" y="2368550"/>
            <a:ext cx="982663" cy="541338"/>
          </a:xfrm>
          <a:prstGeom prst="rightArrow">
            <a:avLst>
              <a:gd name="adj1" fmla="val 50000"/>
              <a:gd name="adj2" fmla="val 50003"/>
            </a:avLst>
          </a:prstGeom>
          <a:gradFill rotWithShape="1">
            <a:gsLst>
              <a:gs pos="0">
                <a:srgbClr val="2424A8"/>
              </a:gs>
              <a:gs pos="100000">
                <a:srgbClr val="A3A3EF"/>
              </a:gs>
            </a:gsLst>
            <a:lin ang="16200000"/>
          </a:gradFill>
          <a:ln w="9525">
            <a:solidFill>
              <a:srgbClr val="2F2F98"/>
            </a:solidFill>
            <a:miter lim="800000"/>
            <a:headEnd/>
            <a:tailEnd/>
          </a:ln>
          <a:effectLst>
            <a:outerShdw blurRad="63500" dist="23000" dir="5400000" rotWithShape="0">
              <a:srgbClr val="000000">
                <a:alpha val="34999"/>
              </a:srgbClr>
            </a:outerShdw>
          </a:effectLst>
        </p:spPr>
        <p:txBody>
          <a:bodyPr wrap="none" anchor="ctr"/>
          <a:lstStyle/>
          <a:p>
            <a:pPr>
              <a:defRPr/>
            </a:pPr>
            <a:endParaRPr lang="es-CO" b="1">
              <a:solidFill>
                <a:schemeClr val="lt1"/>
              </a:solidFill>
              <a:latin typeface="Verdana"/>
              <a:ea typeface="+mn-ea"/>
              <a:cs typeface="Verdana"/>
            </a:endParaRPr>
          </a:p>
        </p:txBody>
      </p:sp>
      <p:sp>
        <p:nvSpPr>
          <p:cNvPr id="14" name="13 Flecha derecha"/>
          <p:cNvSpPr>
            <a:spLocks noChangeArrowheads="1"/>
          </p:cNvSpPr>
          <p:nvPr/>
        </p:nvSpPr>
        <p:spPr bwMode="auto">
          <a:xfrm rot="1191393">
            <a:off x="2244725" y="4378325"/>
            <a:ext cx="982663" cy="539750"/>
          </a:xfrm>
          <a:prstGeom prst="rightArrow">
            <a:avLst>
              <a:gd name="adj1" fmla="val 50000"/>
              <a:gd name="adj2" fmla="val 49999"/>
            </a:avLst>
          </a:prstGeom>
          <a:gradFill rotWithShape="1">
            <a:gsLst>
              <a:gs pos="0">
                <a:srgbClr val="2424A8"/>
              </a:gs>
              <a:gs pos="100000">
                <a:srgbClr val="A3A3EF"/>
              </a:gs>
            </a:gsLst>
            <a:lin ang="16200000"/>
          </a:gradFill>
          <a:ln w="9525">
            <a:solidFill>
              <a:srgbClr val="2F2F98"/>
            </a:solidFill>
            <a:miter lim="800000"/>
            <a:headEnd/>
            <a:tailEnd/>
          </a:ln>
          <a:effectLst>
            <a:outerShdw blurRad="63500" dist="23000" dir="5400000" rotWithShape="0">
              <a:srgbClr val="000000">
                <a:alpha val="34999"/>
              </a:srgbClr>
            </a:outerShdw>
          </a:effectLst>
        </p:spPr>
        <p:txBody>
          <a:bodyPr wrap="none" anchor="ctr"/>
          <a:lstStyle/>
          <a:p>
            <a:pPr>
              <a:defRPr/>
            </a:pPr>
            <a:endParaRPr lang="es-CO" b="1">
              <a:solidFill>
                <a:schemeClr val="lt1"/>
              </a:solidFill>
              <a:latin typeface="Verdana"/>
              <a:ea typeface="+mn-ea"/>
              <a:cs typeface="Verdana"/>
            </a:endParaRPr>
          </a:p>
        </p:txBody>
      </p:sp>
      <p:cxnSp>
        <p:nvCxnSpPr>
          <p:cNvPr id="47117" name="18 Conector recto de flecha"/>
          <p:cNvCxnSpPr>
            <a:cxnSpLocks noChangeShapeType="1"/>
          </p:cNvCxnSpPr>
          <p:nvPr/>
        </p:nvCxnSpPr>
        <p:spPr bwMode="auto">
          <a:xfrm rot="5400000">
            <a:off x="915194" y="5069682"/>
            <a:ext cx="1190625" cy="1587"/>
          </a:xfrm>
          <a:prstGeom prst="straightConnector1">
            <a:avLst/>
          </a:prstGeom>
          <a:noFill/>
          <a:ln w="9525">
            <a:solidFill>
              <a:schemeClr val="tx1"/>
            </a:solidFill>
            <a:round/>
            <a:headEnd/>
            <a:tailEnd type="arrow" w="med" len="med"/>
          </a:ln>
        </p:spPr>
      </p:cxnSp>
      <p:sp>
        <p:nvSpPr>
          <p:cNvPr id="47118" name="19 CuadroTexto"/>
          <p:cNvSpPr txBox="1">
            <a:spLocks noChangeArrowheads="1"/>
          </p:cNvSpPr>
          <p:nvPr/>
        </p:nvSpPr>
        <p:spPr bwMode="auto">
          <a:xfrm>
            <a:off x="-157163" y="5638800"/>
            <a:ext cx="3671888" cy="646113"/>
          </a:xfrm>
          <a:prstGeom prst="rect">
            <a:avLst/>
          </a:prstGeom>
          <a:noFill/>
          <a:ln w="9525">
            <a:noFill/>
            <a:miter lim="800000"/>
            <a:headEnd/>
            <a:tailEnd/>
          </a:ln>
        </p:spPr>
        <p:txBody>
          <a:bodyPr>
            <a:spAutoFit/>
          </a:bodyPr>
          <a:lstStyle/>
          <a:p>
            <a:r>
              <a:rPr lang="es-CO" b="1">
                <a:latin typeface="Verdana" pitchFamily="-106" charset="0"/>
              </a:rPr>
              <a:t>Permiten la realización como seres humanos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s-CO" sz="4000" b="1" dirty="0" smtClean="0">
                <a:latin typeface="Verdana"/>
                <a:ea typeface="ＭＳ Ｐゴシック" charset="-128"/>
                <a:cs typeface="Verdana"/>
              </a:rPr>
              <a:t>Competencias ciudadanas</a:t>
            </a:r>
          </a:p>
        </p:txBody>
      </p:sp>
      <p:sp>
        <p:nvSpPr>
          <p:cNvPr id="48131" name="Rectangle 3"/>
          <p:cNvSpPr>
            <a:spLocks noGrp="1" noChangeArrowheads="1"/>
          </p:cNvSpPr>
          <p:nvPr>
            <p:ph type="body" idx="1"/>
          </p:nvPr>
        </p:nvSpPr>
        <p:spPr>
          <a:xfrm>
            <a:off x="534988" y="1706563"/>
            <a:ext cx="8129587" cy="4525962"/>
          </a:xfrm>
        </p:spPr>
        <p:txBody>
          <a:bodyPr/>
          <a:lstStyle/>
          <a:p>
            <a:pPr eaLnBrk="1" hangingPunct="1">
              <a:lnSpc>
                <a:spcPct val="80000"/>
              </a:lnSpc>
              <a:buClr>
                <a:schemeClr val="accent2"/>
              </a:buClr>
              <a:buFont typeface="Wingdings" pitchFamily="-106" charset="2"/>
              <a:buNone/>
            </a:pPr>
            <a:r>
              <a:rPr lang="es-CO" sz="2300" b="1" smtClean="0">
                <a:latin typeface="Verdana" pitchFamily="-106" charset="0"/>
              </a:rPr>
              <a:t> ¿Cuáles son sus orígenes y fundamentos?</a:t>
            </a:r>
          </a:p>
          <a:p>
            <a:pPr eaLnBrk="1" hangingPunct="1">
              <a:lnSpc>
                <a:spcPct val="80000"/>
              </a:lnSpc>
              <a:buClr>
                <a:schemeClr val="accent2"/>
              </a:buClr>
              <a:buFont typeface="Wingdings" pitchFamily="-106" charset="2"/>
              <a:buNone/>
            </a:pPr>
            <a:endParaRPr lang="es-CO" sz="2300" smtClean="0">
              <a:latin typeface="Verdana" pitchFamily="-106" charset="0"/>
            </a:endParaRPr>
          </a:p>
          <a:p>
            <a:pPr eaLnBrk="1" hangingPunct="1">
              <a:lnSpc>
                <a:spcPct val="80000"/>
              </a:lnSpc>
              <a:buClr>
                <a:schemeClr val="accent2"/>
              </a:buClr>
            </a:pPr>
            <a:r>
              <a:rPr lang="es-CO" sz="2300" u="sng" smtClean="0">
                <a:latin typeface="Verdana" pitchFamily="-106" charset="0"/>
              </a:rPr>
              <a:t>Griegos</a:t>
            </a:r>
            <a:r>
              <a:rPr lang="es-CO" sz="2300" smtClean="0">
                <a:latin typeface="Verdana" pitchFamily="-106" charset="0"/>
              </a:rPr>
              <a:t>: alcanzar la excelencia.</a:t>
            </a:r>
          </a:p>
          <a:p>
            <a:pPr eaLnBrk="1" hangingPunct="1">
              <a:lnSpc>
                <a:spcPct val="80000"/>
              </a:lnSpc>
              <a:buClr>
                <a:schemeClr val="accent2"/>
              </a:buClr>
            </a:pPr>
            <a:endParaRPr lang="es-CO" sz="2300" smtClean="0">
              <a:latin typeface="Verdana" pitchFamily="-106" charset="0"/>
            </a:endParaRPr>
          </a:p>
          <a:p>
            <a:pPr eaLnBrk="1" hangingPunct="1">
              <a:lnSpc>
                <a:spcPct val="80000"/>
              </a:lnSpc>
              <a:buClr>
                <a:schemeClr val="accent2"/>
              </a:buClr>
            </a:pPr>
            <a:r>
              <a:rPr lang="es-CO" sz="2300" u="sng" smtClean="0">
                <a:latin typeface="Verdana" pitchFamily="-106" charset="0"/>
              </a:rPr>
              <a:t>Ámbito psicológico y lingüístico</a:t>
            </a:r>
            <a:r>
              <a:rPr lang="es-CO" sz="2300" smtClean="0">
                <a:latin typeface="Verdana" pitchFamily="-106" charset="0"/>
              </a:rPr>
              <a:t>: habilidades y destrezas que un individuo adquiere para interactuar con los demás (competencias cognitivas y comunicativas).</a:t>
            </a:r>
          </a:p>
          <a:p>
            <a:pPr eaLnBrk="1" hangingPunct="1">
              <a:lnSpc>
                <a:spcPct val="80000"/>
              </a:lnSpc>
              <a:buClr>
                <a:schemeClr val="accent2"/>
              </a:buClr>
              <a:buFont typeface="Wingdings" pitchFamily="-106" charset="2"/>
              <a:buNone/>
            </a:pPr>
            <a:endParaRPr lang="es-CO" sz="2300" smtClean="0">
              <a:latin typeface="Verdana" pitchFamily="-106" charset="0"/>
            </a:endParaRPr>
          </a:p>
          <a:p>
            <a:pPr eaLnBrk="1" hangingPunct="1">
              <a:lnSpc>
                <a:spcPct val="80000"/>
              </a:lnSpc>
              <a:buClr>
                <a:schemeClr val="accent2"/>
              </a:buClr>
            </a:pPr>
            <a:r>
              <a:rPr lang="es-CO" sz="2300" u="sng" smtClean="0">
                <a:latin typeface="Verdana" pitchFamily="-106" charset="0"/>
              </a:rPr>
              <a:t>Ámbito laboral</a:t>
            </a:r>
            <a:r>
              <a:rPr lang="es-CO" sz="2300" smtClean="0">
                <a:latin typeface="Verdana" pitchFamily="-106" charset="0"/>
              </a:rPr>
              <a:t>: habilidades, actitudes y conocimientos que debe tener una persona en su desempeño profesional, para alcanzar resultados que satisfagan ciertos estándares.</a:t>
            </a:r>
          </a:p>
        </p:txBody>
      </p:sp>
      <p:sp>
        <p:nvSpPr>
          <p:cNvPr id="48132"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latin typeface="Verdana" pitchFamily="-106" charset="0"/>
            </a:endParaRPr>
          </a:p>
        </p:txBody>
      </p:sp>
      <p:sp>
        <p:nvSpPr>
          <p:cNvPr id="48133" name="Slide Number Placeholder 5"/>
          <p:cNvSpPr>
            <a:spLocks noGrp="1"/>
          </p:cNvSpPr>
          <p:nvPr>
            <p:ph type="sldNum" sz="quarter" idx="12"/>
          </p:nvPr>
        </p:nvSpPr>
        <p:spPr>
          <a:noFill/>
        </p:spPr>
        <p:txBody>
          <a:bodyPr/>
          <a:lstStyle/>
          <a:p>
            <a:r>
              <a:rPr lang="es-CO"/>
              <a:t>Diapositiva </a:t>
            </a:r>
            <a:fld id="{06D75BFD-6A67-4FB8-A5C5-F36A43AD9759}" type="slidenum">
              <a:rPr lang="es-CO"/>
              <a:pPr/>
              <a:t>27</a:t>
            </a:fld>
            <a:endParaRPr lang="es-CO"/>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Marcador de número de diapositiva"/>
          <p:cNvSpPr>
            <a:spLocks noGrp="1"/>
          </p:cNvSpPr>
          <p:nvPr>
            <p:ph type="sldNum" sz="quarter" idx="12"/>
          </p:nvPr>
        </p:nvSpPr>
        <p:spPr>
          <a:noFill/>
        </p:spPr>
        <p:txBody>
          <a:bodyPr/>
          <a:lstStyle/>
          <a:p>
            <a:r>
              <a:rPr lang="es-CO"/>
              <a:t>Diapositiva </a:t>
            </a:r>
            <a:fld id="{A1B49E69-1357-4C05-A0D6-5A1B7F08E1CE}" type="slidenum">
              <a:rPr lang="es-CO"/>
              <a:pPr/>
              <a:t>28</a:t>
            </a:fld>
            <a:endParaRPr lang="es-CO"/>
          </a:p>
        </p:txBody>
      </p:sp>
      <p:sp>
        <p:nvSpPr>
          <p:cNvPr id="49155" name="AutoShape 3"/>
          <p:cNvSpPr>
            <a:spLocks noChangeArrowheads="1"/>
          </p:cNvSpPr>
          <p:nvPr/>
        </p:nvSpPr>
        <p:spPr bwMode="auto">
          <a:xfrm>
            <a:off x="275914" y="1154119"/>
            <a:ext cx="8604250" cy="4699159"/>
          </a:xfrm>
          <a:prstGeom prst="roundRect">
            <a:avLst>
              <a:gd name="adj" fmla="val 16667"/>
            </a:avLst>
          </a:prstGeom>
          <a:noFill/>
          <a:ln w="19050">
            <a:solidFill>
              <a:srgbClr val="333399"/>
            </a:solidFill>
            <a:round/>
            <a:headEnd/>
            <a:tailEnd/>
          </a:ln>
        </p:spPr>
        <p:txBody>
          <a:bodyPr wrap="square" anchor="ctr">
            <a:spAutoFit/>
          </a:bodyPr>
          <a:lstStyle/>
          <a:p>
            <a:pPr algn="l">
              <a:buClr>
                <a:schemeClr val="accent2"/>
              </a:buClr>
            </a:pPr>
            <a:r>
              <a:rPr lang="es-CO" sz="2600" dirty="0" smtClean="0">
                <a:latin typeface="Verdana" pitchFamily="-106" charset="0"/>
              </a:rPr>
              <a:t>“</a:t>
            </a:r>
            <a:r>
              <a:rPr lang="es-CO" sz="2600" dirty="0">
                <a:latin typeface="Verdana" pitchFamily="-106" charset="0"/>
              </a:rPr>
              <a:t>Saber hacer”, poner el conocimiento a disposición de la realización de acciones o productos que permitan enfrentar los problemas propios de la realidad de las comunidades. Tipos</a:t>
            </a:r>
            <a:r>
              <a:rPr lang="es-CO" sz="2600" dirty="0" smtClean="0">
                <a:latin typeface="Verdana" pitchFamily="-106" charset="0"/>
              </a:rPr>
              <a:t>:</a:t>
            </a:r>
          </a:p>
          <a:p>
            <a:pPr algn="l">
              <a:buClr>
                <a:schemeClr val="accent2"/>
              </a:buClr>
            </a:pPr>
            <a:endParaRPr lang="es-CO" sz="1000" dirty="0" smtClean="0">
              <a:latin typeface="Verdana" pitchFamily="-106" charset="0"/>
            </a:endParaRPr>
          </a:p>
          <a:p>
            <a:pPr>
              <a:buClr>
                <a:schemeClr val="accent2"/>
              </a:buClr>
              <a:buFont typeface="Arial" charset="0"/>
              <a:buChar char="•"/>
            </a:pPr>
            <a:r>
              <a:rPr lang="es-CO" sz="2600" dirty="0">
                <a:latin typeface="Verdana" pitchFamily="-106" charset="0"/>
              </a:rPr>
              <a:t> Conocimientos. </a:t>
            </a:r>
          </a:p>
          <a:p>
            <a:pPr>
              <a:buClr>
                <a:schemeClr val="accent2"/>
              </a:buClr>
              <a:buFont typeface="Arial" charset="0"/>
              <a:buChar char="•"/>
            </a:pPr>
            <a:r>
              <a:rPr lang="es-CO" sz="2600" dirty="0">
                <a:latin typeface="Verdana" pitchFamily="-106" charset="0"/>
              </a:rPr>
              <a:t> Cognitivas.</a:t>
            </a:r>
          </a:p>
          <a:p>
            <a:pPr>
              <a:buClr>
                <a:schemeClr val="accent2"/>
              </a:buClr>
              <a:buFont typeface="Arial" charset="0"/>
              <a:buChar char="•"/>
            </a:pPr>
            <a:r>
              <a:rPr lang="es-CO" sz="2600" dirty="0">
                <a:latin typeface="Verdana" pitchFamily="-106" charset="0"/>
              </a:rPr>
              <a:t> Emocionales.</a:t>
            </a:r>
          </a:p>
          <a:p>
            <a:pPr>
              <a:buClr>
                <a:schemeClr val="accent2"/>
              </a:buClr>
              <a:buFont typeface="Arial" charset="0"/>
              <a:buChar char="•"/>
            </a:pPr>
            <a:r>
              <a:rPr lang="es-CO" sz="2600" dirty="0">
                <a:latin typeface="Verdana" pitchFamily="-106" charset="0"/>
              </a:rPr>
              <a:t> Comunicativas.</a:t>
            </a:r>
          </a:p>
          <a:p>
            <a:pPr>
              <a:buClr>
                <a:schemeClr val="accent2"/>
              </a:buClr>
              <a:buFont typeface="Arial" charset="0"/>
              <a:buChar char="•"/>
            </a:pPr>
            <a:r>
              <a:rPr lang="es-CO" sz="2600" dirty="0">
                <a:latin typeface="Verdana" pitchFamily="-106" charset="0"/>
              </a:rPr>
              <a:t> Integradoras</a:t>
            </a:r>
            <a:r>
              <a:rPr lang="es-CO" sz="2600" dirty="0" smtClean="0">
                <a:latin typeface="Verdana" pitchFamily="-106" charset="0"/>
              </a:rPr>
              <a:t>.</a:t>
            </a:r>
            <a:endParaRPr lang="es-CO" sz="2600" dirty="0">
              <a:latin typeface="Verdana" pitchFamily="-106" charset="0"/>
            </a:endParaRPr>
          </a:p>
        </p:txBody>
      </p:sp>
      <p:sp>
        <p:nvSpPr>
          <p:cNvPr id="6" name="AutoShape 4"/>
          <p:cNvSpPr>
            <a:spLocks noChangeArrowheads="1"/>
          </p:cNvSpPr>
          <p:nvPr/>
        </p:nvSpPr>
        <p:spPr bwMode="auto">
          <a:xfrm>
            <a:off x="693082" y="692251"/>
            <a:ext cx="3452830" cy="636271"/>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sz="2600" b="1" dirty="0">
                <a:solidFill>
                  <a:schemeClr val="bg1"/>
                </a:solidFill>
                <a:latin typeface="Verdana"/>
                <a:ea typeface="ＭＳ Ｐゴシック" charset="-128"/>
                <a:cs typeface="Verdana"/>
              </a:rPr>
              <a:t>Competencia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2588" y="204788"/>
            <a:ext cx="8497887" cy="650875"/>
          </a:xfrm>
        </p:spPr>
        <p:txBody>
          <a:bodyPr/>
          <a:lstStyle/>
          <a:p>
            <a:pPr eaLnBrk="1" hangingPunct="1">
              <a:defRPr/>
            </a:pPr>
            <a:r>
              <a:rPr lang="es-CO" sz="3600" b="1" dirty="0" smtClean="0">
                <a:latin typeface="Verdana"/>
                <a:ea typeface="+mj-ea"/>
                <a:cs typeface="Verdana"/>
              </a:rPr>
              <a:t>Conocimientos</a:t>
            </a:r>
          </a:p>
        </p:txBody>
      </p:sp>
      <p:sp>
        <p:nvSpPr>
          <p:cNvPr id="19459" name="AutoShape 4"/>
          <p:cNvSpPr>
            <a:spLocks noGrp="1" noChangeArrowheads="1"/>
          </p:cNvSpPr>
          <p:nvPr>
            <p:ph type="body" idx="1"/>
          </p:nvPr>
        </p:nvSpPr>
        <p:spPr>
          <a:xfrm>
            <a:off x="2065338" y="1014413"/>
            <a:ext cx="5394325" cy="488950"/>
          </a:xfrm>
          <a:prstGeom prst="roundRect">
            <a:avLst>
              <a:gd name="adj" fmla="val 16667"/>
            </a:avLst>
          </a:prstGeom>
          <a:noFill/>
          <a:ln w="31750">
            <a:solidFill>
              <a:srgbClr val="2D2D8A"/>
            </a:solidFill>
            <a:round/>
          </a:ln>
        </p:spPr>
        <p:txBody>
          <a:bodyPr/>
          <a:lstStyle/>
          <a:p>
            <a:pPr algn="ctr" eaLnBrk="1" hangingPunct="1">
              <a:buClr>
                <a:schemeClr val="accent2"/>
              </a:buClr>
              <a:buFont typeface="Wingdings" pitchFamily="-106" charset="2"/>
              <a:buNone/>
            </a:pPr>
            <a:r>
              <a:rPr lang="es-CO" sz="2200" smtClean="0">
                <a:latin typeface="Verdana" pitchFamily="-106" charset="0"/>
              </a:rPr>
              <a:t>¿Qué debería </a:t>
            </a:r>
            <a:r>
              <a:rPr lang="es-CO" sz="2200" i="1" smtClean="0">
                <a:latin typeface="Verdana" pitchFamily="-106" charset="0"/>
              </a:rPr>
              <a:t>saber </a:t>
            </a:r>
            <a:r>
              <a:rPr lang="es-CO" sz="2200" smtClean="0">
                <a:latin typeface="Verdana" pitchFamily="-106" charset="0"/>
              </a:rPr>
              <a:t>un ciudadano?</a:t>
            </a:r>
          </a:p>
        </p:txBody>
      </p:sp>
      <p:sp>
        <p:nvSpPr>
          <p:cNvPr id="21508" name="AutoShape 5"/>
          <p:cNvSpPr>
            <a:spLocks noChangeArrowheads="1"/>
          </p:cNvSpPr>
          <p:nvPr/>
        </p:nvSpPr>
        <p:spPr bwMode="auto">
          <a:xfrm>
            <a:off x="4308475" y="1597025"/>
            <a:ext cx="795338" cy="574675"/>
          </a:xfrm>
          <a:prstGeom prst="downArrow">
            <a:avLst>
              <a:gd name="adj1" fmla="val 50000"/>
              <a:gd name="adj2" fmla="val 25000"/>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wrap="none" anchor="ctr"/>
          <a:lstStyle/>
          <a:p>
            <a:pPr>
              <a:defRPr/>
            </a:pPr>
            <a:endParaRPr lang="fr-FR">
              <a:solidFill>
                <a:schemeClr val="lt1"/>
              </a:solidFill>
              <a:latin typeface="Verdana"/>
              <a:ea typeface="+mn-ea"/>
              <a:cs typeface="Verdana"/>
            </a:endParaRPr>
          </a:p>
        </p:txBody>
      </p:sp>
      <p:sp>
        <p:nvSpPr>
          <p:cNvPr id="21509" name="AutoShape 6"/>
          <p:cNvSpPr>
            <a:spLocks noChangeArrowheads="1"/>
          </p:cNvSpPr>
          <p:nvPr/>
        </p:nvSpPr>
        <p:spPr bwMode="auto">
          <a:xfrm>
            <a:off x="1651000" y="1952625"/>
            <a:ext cx="1927225" cy="431800"/>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a:solidFill>
                  <a:schemeClr val="lt1"/>
                </a:solidFill>
                <a:latin typeface="Verdana"/>
                <a:ea typeface="+mn-ea"/>
                <a:cs typeface="Verdana"/>
              </a:rPr>
              <a:t>Por ejemplo</a:t>
            </a:r>
          </a:p>
        </p:txBody>
      </p:sp>
      <p:sp>
        <p:nvSpPr>
          <p:cNvPr id="19462" name="AutoShape 7"/>
          <p:cNvSpPr>
            <a:spLocks noChangeArrowheads="1"/>
          </p:cNvSpPr>
          <p:nvPr/>
        </p:nvSpPr>
        <p:spPr bwMode="auto">
          <a:xfrm>
            <a:off x="901700" y="2336800"/>
            <a:ext cx="7512050" cy="3960813"/>
          </a:xfrm>
          <a:prstGeom prst="roundRect">
            <a:avLst>
              <a:gd name="adj" fmla="val 16667"/>
            </a:avLst>
          </a:prstGeom>
          <a:noFill/>
          <a:ln w="44450" cap="rnd">
            <a:solidFill>
              <a:srgbClr val="2D2D8A"/>
            </a:solidFill>
            <a:prstDash val="sysDot"/>
            <a:round/>
            <a:headEnd/>
            <a:tailEnd/>
          </a:ln>
        </p:spPr>
        <p:txBody>
          <a:bodyPr wrap="none" anchor="ctr"/>
          <a:lstStyle/>
          <a:p>
            <a:endParaRPr lang="fr-FR">
              <a:latin typeface="Verdana" pitchFamily="-106" charset="0"/>
            </a:endParaRPr>
          </a:p>
        </p:txBody>
      </p:sp>
      <p:sp>
        <p:nvSpPr>
          <p:cNvPr id="929800" name="Text Box 8"/>
          <p:cNvSpPr txBox="1">
            <a:spLocks noChangeArrowheads="1"/>
          </p:cNvSpPr>
          <p:nvPr/>
        </p:nvSpPr>
        <p:spPr bwMode="auto">
          <a:xfrm>
            <a:off x="1349375" y="2503488"/>
            <a:ext cx="6530975" cy="4247317"/>
          </a:xfrm>
          <a:prstGeom prst="rect">
            <a:avLst/>
          </a:prstGeom>
          <a:noFill/>
          <a:ln w="12700">
            <a:noFill/>
            <a:miter lim="800000"/>
            <a:headEnd/>
            <a:tailEnd/>
          </a:ln>
        </p:spPr>
        <p:txBody>
          <a:bodyPr lIns="0" tIns="0" rIns="0" bIns="0">
            <a:spAutoFit/>
          </a:bodyPr>
          <a:lstStyle/>
          <a:p>
            <a:pPr algn="l">
              <a:buClr>
                <a:schemeClr val="accent2"/>
              </a:buClr>
              <a:buFontTx/>
              <a:buChar char="•"/>
            </a:pPr>
            <a:r>
              <a:rPr lang="es-CO" sz="2000" dirty="0">
                <a:latin typeface="Verdana" pitchFamily="-106" charset="0"/>
              </a:rPr>
              <a:t> Por qué es necesario tener un gobierno.</a:t>
            </a:r>
          </a:p>
          <a:p>
            <a:pPr algn="l">
              <a:buClr>
                <a:schemeClr val="accent2"/>
              </a:buClr>
              <a:buFontTx/>
              <a:buChar char="•"/>
            </a:pPr>
            <a:r>
              <a:rPr lang="es-CO" sz="2000" dirty="0">
                <a:latin typeface="Verdana" pitchFamily="-106" charset="0"/>
              </a:rPr>
              <a:t> Cuáles son los propósitos del gobierno.</a:t>
            </a:r>
            <a:endParaRPr lang="es-CO" sz="2000" dirty="0" smtClean="0">
              <a:latin typeface="Verdana" pitchFamily="-106" charset="0"/>
            </a:endParaRPr>
          </a:p>
          <a:p>
            <a:pPr algn="l">
              <a:buClr>
                <a:schemeClr val="accent2"/>
              </a:buClr>
              <a:buFontTx/>
              <a:buChar char="•"/>
            </a:pPr>
            <a:r>
              <a:rPr lang="es-CO" sz="2000" dirty="0" smtClean="0">
                <a:latin typeface="Verdana" pitchFamily="-106" charset="0"/>
              </a:rPr>
              <a:t> Cuáles </a:t>
            </a:r>
            <a:r>
              <a:rPr lang="es-CO" sz="2000" dirty="0">
                <a:latin typeface="Verdana" pitchFamily="-106" charset="0"/>
              </a:rPr>
              <a:t>son los derechos</a:t>
            </a:r>
            <a:r>
              <a:rPr lang="es-CO" sz="2000" dirty="0" smtClean="0">
                <a:latin typeface="Verdana" pitchFamily="-106" charset="0"/>
              </a:rPr>
              <a:t> humanos (</a:t>
            </a:r>
            <a:r>
              <a:rPr lang="es-CO" sz="2000" dirty="0">
                <a:latin typeface="Verdana" pitchFamily="-106" charset="0"/>
              </a:rPr>
              <a:t>políticos, sociales, económicos)</a:t>
            </a:r>
            <a:r>
              <a:rPr lang="es-CO" sz="2000" dirty="0" smtClean="0">
                <a:latin typeface="Verdana" pitchFamily="-106" charset="0"/>
              </a:rPr>
              <a:t>.</a:t>
            </a:r>
          </a:p>
          <a:p>
            <a:pPr algn="l">
              <a:buClr>
                <a:schemeClr val="accent2"/>
              </a:buClr>
              <a:buFontTx/>
              <a:buChar char="•"/>
            </a:pPr>
            <a:r>
              <a:rPr lang="es-CO" sz="2000" dirty="0" smtClean="0">
                <a:latin typeface="Verdana" pitchFamily="-106" charset="0"/>
              </a:rPr>
              <a:t> Cómo se protegen los derechos humanos.</a:t>
            </a:r>
          </a:p>
          <a:p>
            <a:pPr algn="l">
              <a:buClr>
                <a:schemeClr val="accent2"/>
              </a:buClr>
              <a:buFontTx/>
              <a:buChar char="•"/>
            </a:pPr>
            <a:r>
              <a:rPr lang="es-CO" sz="2000" dirty="0" smtClean="0">
                <a:latin typeface="Verdana" pitchFamily="-106" charset="0"/>
              </a:rPr>
              <a:t> Cuáles son los principios constitucionales.</a:t>
            </a:r>
          </a:p>
          <a:p>
            <a:pPr algn="l">
              <a:buClr>
                <a:schemeClr val="accent2"/>
              </a:buClr>
              <a:buFontTx/>
              <a:buChar char="•"/>
            </a:pPr>
            <a:r>
              <a:rPr lang="es-CO" sz="2000" dirty="0">
                <a:latin typeface="Verdana" pitchFamily="-106" charset="0"/>
              </a:rPr>
              <a:t> Cuáles son las responsabilidades de los ciudadanos.</a:t>
            </a:r>
          </a:p>
          <a:p>
            <a:pPr algn="l">
              <a:buClr>
                <a:schemeClr val="accent2"/>
              </a:buClr>
              <a:buFontTx/>
              <a:buChar char="•"/>
            </a:pPr>
            <a:r>
              <a:rPr lang="es-CO" sz="2000" dirty="0">
                <a:latin typeface="Verdana" pitchFamily="-106" charset="0"/>
              </a:rPr>
              <a:t> Cuál es el papel del ciudadano en una democracia.</a:t>
            </a:r>
          </a:p>
          <a:p>
            <a:pPr algn="l">
              <a:buClr>
                <a:schemeClr val="accent2"/>
              </a:buClr>
              <a:buFontTx/>
              <a:buChar char="•"/>
            </a:pPr>
            <a:r>
              <a:rPr lang="es-CO" sz="2000" dirty="0">
                <a:latin typeface="Verdana" pitchFamily="-106" charset="0"/>
              </a:rPr>
              <a:t> Cómo pueden participar los ciudadanos en la vida política de la comunidad.</a:t>
            </a:r>
          </a:p>
          <a:p>
            <a:pPr algn="l">
              <a:spcBef>
                <a:spcPct val="50000"/>
              </a:spcBef>
            </a:pPr>
            <a:endParaRPr lang="es-CO" sz="2400" dirty="0">
              <a:latin typeface="Verdana" pitchFamily="-106" charset="0"/>
            </a:endParaRPr>
          </a:p>
        </p:txBody>
      </p:sp>
      <p:sp>
        <p:nvSpPr>
          <p:cNvPr id="19464" name="Slide Number Placeholder 5"/>
          <p:cNvSpPr>
            <a:spLocks noGrp="1"/>
          </p:cNvSpPr>
          <p:nvPr>
            <p:ph type="sldNum" sz="quarter" idx="12"/>
          </p:nvPr>
        </p:nvSpPr>
        <p:spPr>
          <a:noFill/>
        </p:spPr>
        <p:txBody>
          <a:bodyPr/>
          <a:lstStyle/>
          <a:p>
            <a:r>
              <a:rPr lang="es-CO"/>
              <a:t>Diapositiva </a:t>
            </a:r>
            <a:fld id="{56371A17-D4D4-45BE-A728-7847F4BF56DC}" type="slidenum">
              <a:rPr lang="es-CO"/>
              <a:pPr/>
              <a:t>2</a:t>
            </a:fld>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9800">
                                            <p:txEl>
                                              <p:pRg st="0" end="0"/>
                                            </p:txEl>
                                          </p:spTgt>
                                        </p:tgtEl>
                                        <p:attrNameLst>
                                          <p:attrName>style.visibility</p:attrName>
                                        </p:attrNameLst>
                                      </p:cBhvr>
                                      <p:to>
                                        <p:strVal val="visible"/>
                                      </p:to>
                                    </p:set>
                                    <p:animEffect transition="in" filter="box(in)">
                                      <p:cBhvr>
                                        <p:cTn id="7" dur="500"/>
                                        <p:tgtEl>
                                          <p:spTgt spid="9298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9800">
                                            <p:txEl>
                                              <p:pRg st="1" end="1"/>
                                            </p:txEl>
                                          </p:spTgt>
                                        </p:tgtEl>
                                        <p:attrNameLst>
                                          <p:attrName>style.visibility</p:attrName>
                                        </p:attrNameLst>
                                      </p:cBhvr>
                                      <p:to>
                                        <p:strVal val="visible"/>
                                      </p:to>
                                    </p:set>
                                    <p:animEffect transition="in" filter="box(in)">
                                      <p:cBhvr>
                                        <p:cTn id="12" dur="500"/>
                                        <p:tgtEl>
                                          <p:spTgt spid="9298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29800">
                                            <p:txEl>
                                              <p:pRg st="2" end="2"/>
                                            </p:txEl>
                                          </p:spTgt>
                                        </p:tgtEl>
                                        <p:attrNameLst>
                                          <p:attrName>style.visibility</p:attrName>
                                        </p:attrNameLst>
                                      </p:cBhvr>
                                      <p:to>
                                        <p:strVal val="visible"/>
                                      </p:to>
                                    </p:set>
                                    <p:animEffect transition="in" filter="box(in)">
                                      <p:cBhvr>
                                        <p:cTn id="17" dur="500"/>
                                        <p:tgtEl>
                                          <p:spTgt spid="9298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29800">
                                            <p:txEl>
                                              <p:pRg st="3" end="3"/>
                                            </p:txEl>
                                          </p:spTgt>
                                        </p:tgtEl>
                                        <p:attrNameLst>
                                          <p:attrName>style.visibility</p:attrName>
                                        </p:attrNameLst>
                                      </p:cBhvr>
                                      <p:to>
                                        <p:strVal val="visible"/>
                                      </p:to>
                                    </p:set>
                                    <p:animEffect transition="in" filter="box(in)">
                                      <p:cBhvr>
                                        <p:cTn id="22" dur="500"/>
                                        <p:tgtEl>
                                          <p:spTgt spid="9298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29800">
                                            <p:txEl>
                                              <p:pRg st="4" end="4"/>
                                            </p:txEl>
                                          </p:spTgt>
                                        </p:tgtEl>
                                        <p:attrNameLst>
                                          <p:attrName>style.visibility</p:attrName>
                                        </p:attrNameLst>
                                      </p:cBhvr>
                                      <p:to>
                                        <p:strVal val="visible"/>
                                      </p:to>
                                    </p:set>
                                    <p:animEffect transition="in" filter="box(in)">
                                      <p:cBhvr>
                                        <p:cTn id="27" dur="500"/>
                                        <p:tgtEl>
                                          <p:spTgt spid="9298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29800">
                                            <p:txEl>
                                              <p:pRg st="5" end="5"/>
                                            </p:txEl>
                                          </p:spTgt>
                                        </p:tgtEl>
                                        <p:attrNameLst>
                                          <p:attrName>style.visibility</p:attrName>
                                        </p:attrNameLst>
                                      </p:cBhvr>
                                      <p:to>
                                        <p:strVal val="visible"/>
                                      </p:to>
                                    </p:set>
                                    <p:animEffect transition="in" filter="box(in)">
                                      <p:cBhvr>
                                        <p:cTn id="32" dur="500"/>
                                        <p:tgtEl>
                                          <p:spTgt spid="9298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29800">
                                            <p:txEl>
                                              <p:pRg st="6" end="6"/>
                                            </p:txEl>
                                          </p:spTgt>
                                        </p:tgtEl>
                                        <p:attrNameLst>
                                          <p:attrName>style.visibility</p:attrName>
                                        </p:attrNameLst>
                                      </p:cBhvr>
                                      <p:to>
                                        <p:strVal val="visible"/>
                                      </p:to>
                                    </p:set>
                                    <p:animEffect transition="in" filter="box(in)">
                                      <p:cBhvr>
                                        <p:cTn id="37" dur="500"/>
                                        <p:tgtEl>
                                          <p:spTgt spid="9298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29800">
                                            <p:txEl>
                                              <p:pRg st="7" end="7"/>
                                            </p:txEl>
                                          </p:spTgt>
                                        </p:tgtEl>
                                        <p:attrNameLst>
                                          <p:attrName>style.visibility</p:attrName>
                                        </p:attrNameLst>
                                      </p:cBhvr>
                                      <p:to>
                                        <p:strVal val="visible"/>
                                      </p:to>
                                    </p:set>
                                    <p:animEffect transition="in" filter="box(in)">
                                      <p:cBhvr>
                                        <p:cTn id="42" dur="500"/>
                                        <p:tgtEl>
                                          <p:spTgt spid="9298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0088" y="1414463"/>
            <a:ext cx="7772400" cy="2673350"/>
          </a:xfrm>
          <a:ln w="15875">
            <a:solidFill>
              <a:srgbClr val="2D2D8A"/>
            </a:solidFill>
          </a:ln>
        </p:spPr>
        <p:txBody>
          <a:bodyPr/>
          <a:lstStyle/>
          <a:p>
            <a:pPr eaLnBrk="1" hangingPunct="1"/>
            <a:r>
              <a:rPr lang="es-CO" sz="4000" b="1" smtClean="0">
                <a:latin typeface="Verdana" pitchFamily="-106" charset="0"/>
              </a:rPr>
              <a:t>SEGUNDO MÓDULO:</a:t>
            </a:r>
            <a:br>
              <a:rPr lang="es-CO" sz="4000" b="1" smtClean="0">
                <a:latin typeface="Verdana" pitchFamily="-106" charset="0"/>
              </a:rPr>
            </a:br>
            <a:r>
              <a:rPr lang="es-CO" sz="4000" b="1" smtClean="0">
                <a:latin typeface="Verdana" pitchFamily="-106" charset="0"/>
              </a:rPr>
              <a:t>¿Qué es Proyecto Ciudadano ?</a:t>
            </a:r>
          </a:p>
        </p:txBody>
      </p:sp>
      <p:sp>
        <p:nvSpPr>
          <p:cNvPr id="2051" name="Rectangle 3"/>
          <p:cNvSpPr>
            <a:spLocks noGrp="1" noChangeArrowheads="1"/>
          </p:cNvSpPr>
          <p:nvPr>
            <p:ph type="subTitle" idx="1"/>
          </p:nvPr>
        </p:nvSpPr>
        <p:spPr>
          <a:xfrm>
            <a:off x="708025" y="5292725"/>
            <a:ext cx="7786688" cy="630238"/>
          </a:xfrm>
          <a:solidFill>
            <a:schemeClr val="accent6">
              <a:lumMod val="20000"/>
              <a:lumOff val="80000"/>
              <a:alpha val="81000"/>
            </a:schemeClr>
          </a:solidFill>
          <a:ln w="28575" cap="flat" algn="ctr">
            <a:solidFill>
              <a:srgbClr val="2D2D8A"/>
            </a:solidFill>
            <a:headEnd type="none" w="med" len="med"/>
            <a:tailEnd type="none" w="med" len="med"/>
          </a:ln>
        </p:spPr>
        <p:txBody>
          <a:bodyPr/>
          <a:lstStyle/>
          <a:p>
            <a:pPr eaLnBrk="1" hangingPunct="1">
              <a:buFont typeface="Wingdings" pitchFamily="-106" charset="2"/>
              <a:buNone/>
            </a:pPr>
            <a:r>
              <a:rPr lang="es-CO" smtClean="0">
                <a:latin typeface="Verdana" pitchFamily="-106" charset="0"/>
              </a:rPr>
              <a:t>Guía de Capacitación</a:t>
            </a:r>
            <a:endParaRPr lang="es-CO" b="1" smtClean="0">
              <a:latin typeface="Verdana" pitchFamily="-10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28625" y="274638"/>
            <a:ext cx="8258175" cy="1143000"/>
          </a:xfrm>
        </p:spPr>
        <p:txBody>
          <a:bodyPr/>
          <a:lstStyle/>
          <a:p>
            <a:r>
              <a:rPr lang="es-CO" sz="3600" b="1" smtClean="0">
                <a:latin typeface="Verdana" pitchFamily="-106" charset="0"/>
              </a:rPr>
              <a:t>¿Qué es Proyecto Ciudadano?</a:t>
            </a:r>
          </a:p>
        </p:txBody>
      </p:sp>
      <p:sp>
        <p:nvSpPr>
          <p:cNvPr id="51203" name="Rectangle 5"/>
          <p:cNvSpPr>
            <a:spLocks noGrp="1" noChangeArrowheads="1"/>
          </p:cNvSpPr>
          <p:nvPr>
            <p:ph type="body" idx="1"/>
          </p:nvPr>
        </p:nvSpPr>
        <p:spPr>
          <a:xfrm>
            <a:off x="554038" y="1785938"/>
            <a:ext cx="7994650" cy="4295775"/>
          </a:xfrm>
        </p:spPr>
        <p:txBody>
          <a:bodyPr/>
          <a:lstStyle/>
          <a:p>
            <a:pPr marL="0" indent="0" algn="ctr">
              <a:spcAft>
                <a:spcPts val="600"/>
              </a:spcAft>
              <a:buFont typeface="Wingdings" pitchFamily="-106" charset="2"/>
              <a:buNone/>
            </a:pPr>
            <a:r>
              <a:rPr lang="es-ES" sz="2800" smtClean="0">
                <a:latin typeface="Verdana" pitchFamily="-106" charset="0"/>
              </a:rPr>
              <a:t>Proyecto Ciudadano es una metodología de investigación diseñada para jóvenes entre 13 y 18 años (o entre séptimo y undécimo grado), que busca resaltar la importancia de la participación directa de la ciudadanía en la solución a las situaciones problemáticas que se presentan en las comunidades, sobre las cuales el Estado tiene alguna responsabilidad. </a:t>
            </a:r>
            <a:endParaRPr lang="es-CO" sz="2400" smtClean="0">
              <a:latin typeface="Verdana" pitchFamily="-106" charset="0"/>
            </a:endParaRPr>
          </a:p>
        </p:txBody>
      </p:sp>
      <p:sp>
        <p:nvSpPr>
          <p:cNvPr id="51204"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1205" name="3 Marcador de número de diapositiva"/>
          <p:cNvSpPr>
            <a:spLocks noGrp="1"/>
          </p:cNvSpPr>
          <p:nvPr>
            <p:ph type="sldNum" sz="quarter" idx="12"/>
          </p:nvPr>
        </p:nvSpPr>
        <p:spPr>
          <a:noFill/>
        </p:spPr>
        <p:txBody>
          <a:bodyPr/>
          <a:lstStyle/>
          <a:p>
            <a:r>
              <a:rPr lang="es-CO"/>
              <a:t>Diapositiva </a:t>
            </a:r>
            <a:fld id="{F885B8F6-70E4-416A-9D4B-5EDBD62DC484}" type="slidenum">
              <a:rPr lang="es-CO"/>
              <a:pPr/>
              <a:t>30</a:t>
            </a:fld>
            <a:endParaRPr lang="es-C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s-ES" sz="3300" b="1" smtClean="0">
                <a:latin typeface="Verdana" pitchFamily="-106" charset="0"/>
              </a:rPr>
              <a:t>¿Qué busca Proyecto Ciudadano?</a:t>
            </a:r>
            <a:endParaRPr lang="es-CO" sz="3300" b="1" smtClean="0">
              <a:latin typeface="Verdana" pitchFamily="-106" charset="0"/>
            </a:endParaRPr>
          </a:p>
        </p:txBody>
      </p:sp>
      <p:sp>
        <p:nvSpPr>
          <p:cNvPr id="52227" name="Rectangle 3"/>
          <p:cNvSpPr>
            <a:spLocks noGrp="1" noChangeArrowheads="1"/>
          </p:cNvSpPr>
          <p:nvPr>
            <p:ph type="body" idx="1"/>
          </p:nvPr>
        </p:nvSpPr>
        <p:spPr>
          <a:xfrm>
            <a:off x="554038" y="1771650"/>
            <a:ext cx="7977187" cy="4364038"/>
          </a:xfrm>
        </p:spPr>
        <p:txBody>
          <a:bodyPr/>
          <a:lstStyle/>
          <a:p>
            <a:pPr eaLnBrk="1" hangingPunct="1">
              <a:lnSpc>
                <a:spcPct val="90000"/>
              </a:lnSpc>
              <a:spcAft>
                <a:spcPts val="600"/>
              </a:spcAft>
              <a:buClr>
                <a:schemeClr val="accent2"/>
              </a:buClr>
              <a:buFont typeface="Arial" charset="0"/>
              <a:buChar char="•"/>
            </a:pPr>
            <a:r>
              <a:rPr lang="es-ES_tradnl" sz="2000" smtClean="0">
                <a:latin typeface="Verdana" pitchFamily="-106" charset="0"/>
              </a:rPr>
              <a:t>Identificar problemas comunitarios y priorizar uno para </a:t>
            </a:r>
            <a:r>
              <a:rPr lang="es-ES_tradnl" sz="1900" smtClean="0">
                <a:latin typeface="Verdana" pitchFamily="-106" charset="0"/>
              </a:rPr>
              <a:t>estudiarlo.</a:t>
            </a:r>
            <a:endParaRPr lang="es-CO" sz="1900" smtClean="0">
              <a:latin typeface="Verdana" pitchFamily="-106" charset="0"/>
            </a:endParaRPr>
          </a:p>
          <a:p>
            <a:pPr eaLnBrk="1" hangingPunct="1">
              <a:lnSpc>
                <a:spcPct val="90000"/>
              </a:lnSpc>
              <a:spcAft>
                <a:spcPts val="600"/>
              </a:spcAft>
              <a:buClr>
                <a:schemeClr val="accent2"/>
              </a:buClr>
              <a:buFont typeface="Arial" charset="0"/>
              <a:buChar char="•"/>
            </a:pPr>
            <a:r>
              <a:rPr lang="es-CO" sz="1900" smtClean="0">
                <a:latin typeface="Verdana" pitchFamily="-106" charset="0"/>
              </a:rPr>
              <a:t>Identificar las instancias gubernamentales encargadas de solucionar ese problema.</a:t>
            </a:r>
          </a:p>
          <a:p>
            <a:pPr eaLnBrk="1" hangingPunct="1">
              <a:lnSpc>
                <a:spcPct val="90000"/>
              </a:lnSpc>
              <a:spcAft>
                <a:spcPts val="600"/>
              </a:spcAft>
              <a:buClr>
                <a:schemeClr val="accent2"/>
              </a:buClr>
              <a:buFont typeface="Arial" charset="0"/>
              <a:buChar char="•"/>
            </a:pPr>
            <a:r>
              <a:rPr lang="es-CO" sz="1900" smtClean="0">
                <a:latin typeface="Verdana" pitchFamily="-106" charset="0"/>
              </a:rPr>
              <a:t>Ofrecer pautas para analizar las políticas públicas existentes y alternativas frente al problema</a:t>
            </a:r>
          </a:p>
          <a:p>
            <a:pPr eaLnBrk="1" hangingPunct="1">
              <a:lnSpc>
                <a:spcPct val="90000"/>
              </a:lnSpc>
              <a:spcAft>
                <a:spcPts val="600"/>
              </a:spcAft>
              <a:buClr>
                <a:schemeClr val="accent2"/>
              </a:buClr>
              <a:buFont typeface="Arial" charset="0"/>
              <a:buChar char="•"/>
            </a:pPr>
            <a:r>
              <a:rPr lang="es-CO" sz="1900" smtClean="0">
                <a:latin typeface="Verdana" pitchFamily="-106" charset="0"/>
              </a:rPr>
              <a:t>Formular propuestas de política pública que den respuestas efectivas a la problemática identificada.</a:t>
            </a:r>
          </a:p>
          <a:p>
            <a:pPr eaLnBrk="1" hangingPunct="1">
              <a:lnSpc>
                <a:spcPct val="90000"/>
              </a:lnSpc>
              <a:spcAft>
                <a:spcPts val="600"/>
              </a:spcAft>
              <a:buClr>
                <a:schemeClr val="accent2"/>
              </a:buClr>
              <a:buFont typeface="Arial" charset="0"/>
              <a:buChar char="•"/>
            </a:pPr>
            <a:r>
              <a:rPr lang="es-CO" sz="1900" smtClean="0">
                <a:latin typeface="Verdana" pitchFamily="-106" charset="0"/>
              </a:rPr>
              <a:t>Desarrollar habilidades de comunicación, investigación y trabajo en equipo, </a:t>
            </a:r>
            <a:r>
              <a:rPr lang="es-ES_tradnl" sz="1900" smtClean="0">
                <a:latin typeface="Verdana" pitchFamily="-106" charset="0"/>
              </a:rPr>
              <a:t>pensamiento crítico y reflexivo y participación comunitaria</a:t>
            </a:r>
            <a:r>
              <a:rPr lang="es-CO" sz="1900" smtClean="0">
                <a:latin typeface="Verdana" pitchFamily="-106" charset="0"/>
              </a:rPr>
              <a:t>. </a:t>
            </a:r>
          </a:p>
          <a:p>
            <a:pPr eaLnBrk="1" hangingPunct="1">
              <a:lnSpc>
                <a:spcPct val="90000"/>
              </a:lnSpc>
              <a:spcAft>
                <a:spcPts val="600"/>
              </a:spcAft>
              <a:buClr>
                <a:schemeClr val="accent2"/>
              </a:buClr>
              <a:buFont typeface="Arial" charset="0"/>
              <a:buChar char="•"/>
            </a:pPr>
            <a:r>
              <a:rPr lang="es-ES_tradnl" sz="1900" smtClean="0">
                <a:latin typeface="Verdana" pitchFamily="-106" charset="0"/>
              </a:rPr>
              <a:t>Formar ciudadanos para que sean seguros de sí mismos en el ejercicio de sus derechos y responsabilidades ciudadanas. </a:t>
            </a:r>
          </a:p>
        </p:txBody>
      </p:sp>
      <p:sp>
        <p:nvSpPr>
          <p:cNvPr id="52228"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2229" name="3 Marcador de número de diapositiva"/>
          <p:cNvSpPr>
            <a:spLocks noGrp="1"/>
          </p:cNvSpPr>
          <p:nvPr>
            <p:ph type="sldNum" sz="quarter" idx="12"/>
          </p:nvPr>
        </p:nvSpPr>
        <p:spPr>
          <a:noFill/>
        </p:spPr>
        <p:txBody>
          <a:bodyPr/>
          <a:lstStyle/>
          <a:p>
            <a:r>
              <a:rPr lang="es-CO"/>
              <a:t>Diapositiva </a:t>
            </a:r>
            <a:fld id="{6E563560-4268-4463-9AB4-3EF9105DC119}" type="slidenum">
              <a:rPr lang="es-CO"/>
              <a:pPr/>
              <a:t>31</a:t>
            </a:fld>
            <a:endParaRPr lang="es-C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625" y="274638"/>
            <a:ext cx="8258175" cy="1143000"/>
          </a:xfrm>
        </p:spPr>
        <p:txBody>
          <a:bodyPr/>
          <a:lstStyle/>
          <a:p>
            <a:r>
              <a:rPr lang="es-CO" sz="3200" b="1" smtClean="0">
                <a:latin typeface="Verdana" pitchFamily="-106" charset="0"/>
              </a:rPr>
              <a:t>El concepto de política pública</a:t>
            </a:r>
          </a:p>
        </p:txBody>
      </p:sp>
      <p:sp>
        <p:nvSpPr>
          <p:cNvPr id="54275" name="Rectangle 3"/>
          <p:cNvSpPr>
            <a:spLocks noGrp="1" noChangeArrowheads="1"/>
          </p:cNvSpPr>
          <p:nvPr>
            <p:ph type="body" sz="half" idx="2"/>
          </p:nvPr>
        </p:nvSpPr>
        <p:spPr>
          <a:xfrm>
            <a:off x="4275138" y="1809750"/>
            <a:ext cx="4440237" cy="4445000"/>
          </a:xfrm>
        </p:spPr>
        <p:txBody>
          <a:bodyPr/>
          <a:lstStyle/>
          <a:p>
            <a:pPr marL="277813" indent="-277813">
              <a:lnSpc>
                <a:spcPct val="90000"/>
              </a:lnSpc>
              <a:spcAft>
                <a:spcPts val="600"/>
              </a:spcAft>
              <a:buClr>
                <a:schemeClr val="accent2"/>
              </a:buClr>
              <a:buFont typeface="Arial" charset="0"/>
              <a:buChar char="•"/>
            </a:pPr>
            <a:r>
              <a:rPr lang="es-CO" sz="2400" smtClean="0">
                <a:latin typeface="Verdana" pitchFamily="-106" charset="0"/>
              </a:rPr>
              <a:t>¿Qué es un problema de carácter público?</a:t>
            </a:r>
          </a:p>
          <a:p>
            <a:pPr marL="277813" indent="-277813">
              <a:lnSpc>
                <a:spcPct val="90000"/>
              </a:lnSpc>
              <a:spcAft>
                <a:spcPts val="600"/>
              </a:spcAft>
              <a:buClr>
                <a:schemeClr val="accent2"/>
              </a:buClr>
              <a:buFont typeface="Arial" charset="0"/>
              <a:buChar char="•"/>
            </a:pPr>
            <a:r>
              <a:rPr lang="es-CO" sz="2400" smtClean="0">
                <a:latin typeface="Verdana" pitchFamily="-106" charset="0"/>
              </a:rPr>
              <a:t>¿Cuándo interviene el Estado en los problemas de carácter público?</a:t>
            </a:r>
          </a:p>
          <a:p>
            <a:pPr marL="277813" indent="-277813">
              <a:lnSpc>
                <a:spcPct val="90000"/>
              </a:lnSpc>
              <a:spcAft>
                <a:spcPts val="600"/>
              </a:spcAft>
              <a:buClr>
                <a:schemeClr val="accent2"/>
              </a:buClr>
              <a:buFont typeface="Arial" charset="0"/>
              <a:buChar char="•"/>
            </a:pPr>
            <a:r>
              <a:rPr lang="es-CO" sz="2400" smtClean="0">
                <a:latin typeface="Verdana" pitchFamily="-106" charset="0"/>
              </a:rPr>
              <a:t>¿Qué es una política?</a:t>
            </a:r>
          </a:p>
          <a:p>
            <a:pPr marL="277813" indent="-277813">
              <a:lnSpc>
                <a:spcPct val="90000"/>
              </a:lnSpc>
              <a:spcAft>
                <a:spcPts val="600"/>
              </a:spcAft>
              <a:buClr>
                <a:schemeClr val="accent2"/>
              </a:buClr>
              <a:buFont typeface="Arial" charset="0"/>
              <a:buChar char="•"/>
            </a:pPr>
            <a:r>
              <a:rPr lang="es-CO" sz="2400" smtClean="0">
                <a:latin typeface="Verdana" pitchFamily="-106" charset="0"/>
              </a:rPr>
              <a:t>¿Quiénes diseñan las políticas públicas?</a:t>
            </a:r>
          </a:p>
          <a:p>
            <a:pPr marL="277813" indent="-277813">
              <a:lnSpc>
                <a:spcPct val="90000"/>
              </a:lnSpc>
              <a:spcAft>
                <a:spcPts val="600"/>
              </a:spcAft>
              <a:buClr>
                <a:schemeClr val="accent2"/>
              </a:buClr>
              <a:buFont typeface="Arial" charset="0"/>
              <a:buChar char="•"/>
            </a:pPr>
            <a:r>
              <a:rPr lang="es-CO" sz="2400" smtClean="0">
                <a:latin typeface="Verdana" pitchFamily="-106" charset="0"/>
              </a:rPr>
              <a:t>¿Qué es una política pública?</a:t>
            </a:r>
          </a:p>
        </p:txBody>
      </p:sp>
      <p:pic>
        <p:nvPicPr>
          <p:cNvPr id="54276" name="Picture 4" descr="paso 1"/>
          <p:cNvPicPr>
            <a:picLocks noGrp="1" noChangeAspect="1" noChangeArrowheads="1"/>
          </p:cNvPicPr>
          <p:nvPr>
            <p:ph sz="half" idx="1"/>
          </p:nvPr>
        </p:nvPicPr>
        <p:blipFill>
          <a:blip r:embed="rId2"/>
          <a:srcRect/>
          <a:stretch>
            <a:fillRect/>
          </a:stretch>
        </p:blipFill>
        <p:spPr>
          <a:xfrm>
            <a:off x="665163" y="1881188"/>
            <a:ext cx="3513137" cy="3987800"/>
          </a:xfrm>
          <a:noFill/>
          <a:ln>
            <a:solidFill>
              <a:schemeClr val="tx1"/>
            </a:solidFill>
          </a:ln>
        </p:spPr>
      </p:pic>
      <p:sp>
        <p:nvSpPr>
          <p:cNvPr id="54277"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4278" name="3 Marcador de número de diapositiva"/>
          <p:cNvSpPr txBox="1">
            <a:spLocks/>
          </p:cNvSpPr>
          <p:nvPr/>
        </p:nvSpPr>
        <p:spPr bwMode="auto">
          <a:xfrm>
            <a:off x="0" y="6381750"/>
            <a:ext cx="2133600" cy="476250"/>
          </a:xfrm>
          <a:prstGeom prst="rect">
            <a:avLst/>
          </a:prstGeom>
          <a:noFill/>
          <a:ln w="9525">
            <a:noFill/>
            <a:miter lim="800000"/>
            <a:headEnd/>
            <a:tailEnd/>
          </a:ln>
        </p:spPr>
        <p:txBody>
          <a:bodyPr/>
          <a:lstStyle/>
          <a:p>
            <a:r>
              <a:rPr lang="es-CO" sz="1400"/>
              <a:t>Diapositiva </a:t>
            </a:r>
            <a:fld id="{D9C510F9-B010-4671-9446-BE43E7F23679}" type="slidenum">
              <a:rPr lang="es-CO" sz="1400"/>
              <a:pPr/>
              <a:t>32</a:t>
            </a:fld>
            <a:endParaRPr lang="es-CO"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sz="3200" b="1" smtClean="0">
                <a:latin typeface="Verdana" pitchFamily="-106" charset="0"/>
              </a:rPr>
              <a:t>¿Qué es un problema </a:t>
            </a:r>
            <a:br>
              <a:rPr lang="es-ES" sz="3200" b="1" smtClean="0">
                <a:latin typeface="Verdana" pitchFamily="-106" charset="0"/>
              </a:rPr>
            </a:br>
            <a:r>
              <a:rPr lang="es-ES" sz="3200" b="1" smtClean="0">
                <a:latin typeface="Verdana" pitchFamily="-106" charset="0"/>
              </a:rPr>
              <a:t>de carácter público?</a:t>
            </a:r>
            <a:endParaRPr lang="es-CO" sz="3200" b="1" smtClean="0">
              <a:latin typeface="Verdana" pitchFamily="-106" charset="0"/>
            </a:endParaRPr>
          </a:p>
        </p:txBody>
      </p:sp>
      <p:sp>
        <p:nvSpPr>
          <p:cNvPr id="23555" name="Rectangle 3"/>
          <p:cNvSpPr>
            <a:spLocks noGrp="1" noChangeArrowheads="1"/>
          </p:cNvSpPr>
          <p:nvPr>
            <p:ph type="body" idx="1"/>
          </p:nvPr>
        </p:nvSpPr>
        <p:spPr>
          <a:xfrm>
            <a:off x="554038" y="1862138"/>
            <a:ext cx="7967662" cy="4525962"/>
          </a:xfrm>
        </p:spPr>
        <p:txBody>
          <a:bodyPr/>
          <a:lstStyle/>
          <a:p>
            <a:pPr marL="7938" indent="-7938">
              <a:spcAft>
                <a:spcPts val="600"/>
              </a:spcAft>
              <a:buFont typeface="Wingdings" pitchFamily="-106" charset="2"/>
              <a:buNone/>
              <a:tabLst>
                <a:tab pos="0" algn="l"/>
              </a:tabLst>
            </a:pPr>
            <a:r>
              <a:rPr lang="es-CO" sz="3000" smtClean="0">
                <a:latin typeface="Verdana" pitchFamily="-106" charset="0"/>
              </a:rPr>
              <a:t>Es una situación que afecta a la colectividad que desearíamos cambiar   y que cumple con uno de los dos siguientes criterios:</a:t>
            </a:r>
          </a:p>
          <a:p>
            <a:pPr marL="542925" lvl="1" indent="-403225">
              <a:spcAft>
                <a:spcPts val="600"/>
              </a:spcAft>
              <a:buClr>
                <a:srgbClr val="2D2D8A"/>
              </a:buClr>
              <a:buFont typeface="Wingdings" pitchFamily="-106" charset="2"/>
              <a:buChar char="Ø"/>
              <a:tabLst>
                <a:tab pos="0" algn="l"/>
              </a:tabLst>
            </a:pPr>
            <a:r>
              <a:rPr lang="es-CO" sz="2600" smtClean="0">
                <a:latin typeface="Verdana" pitchFamily="-106" charset="0"/>
              </a:rPr>
              <a:t>Es un problema generalizado que va en contravía del interés general. </a:t>
            </a:r>
          </a:p>
          <a:p>
            <a:pPr marL="542925" lvl="1" indent="-403225">
              <a:spcAft>
                <a:spcPts val="600"/>
              </a:spcAft>
              <a:buClr>
                <a:srgbClr val="2D2D8A"/>
              </a:buClr>
              <a:buFont typeface="Wingdings" pitchFamily="-106" charset="2"/>
              <a:buChar char="Ø"/>
              <a:tabLst>
                <a:tab pos="0" algn="l"/>
              </a:tabLst>
            </a:pPr>
            <a:r>
              <a:rPr lang="es-CO" sz="2600" smtClean="0">
                <a:latin typeface="Verdana" pitchFamily="-106" charset="0"/>
              </a:rPr>
              <a:t>Es un problema que va en contravía de las leyes del Estado.</a:t>
            </a:r>
            <a:r>
              <a:rPr lang="es-CO" sz="2400" smtClean="0">
                <a:latin typeface="Verdana" pitchFamily="-106" charset="0"/>
              </a:rPr>
              <a:t> </a:t>
            </a:r>
          </a:p>
        </p:txBody>
      </p:sp>
      <p:sp>
        <p:nvSpPr>
          <p:cNvPr id="55300"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5301" name="3 Marcador de número de diapositiva"/>
          <p:cNvSpPr>
            <a:spLocks noGrp="1"/>
          </p:cNvSpPr>
          <p:nvPr>
            <p:ph type="sldNum" sz="quarter" idx="12"/>
          </p:nvPr>
        </p:nvSpPr>
        <p:spPr>
          <a:noFill/>
        </p:spPr>
        <p:txBody>
          <a:bodyPr/>
          <a:lstStyle/>
          <a:p>
            <a:r>
              <a:rPr lang="es-CO"/>
              <a:t>Diapositiva </a:t>
            </a:r>
            <a:fld id="{51D0FF4C-0B8A-4DA6-8763-3C5EC1551415}" type="slidenum">
              <a:rPr lang="es-CO"/>
              <a:pPr/>
              <a:t>33</a:t>
            </a:fld>
            <a:endParaRPr lang="es-C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sz="4000" b="1" smtClean="0">
                <a:latin typeface="Verdana" pitchFamily="-106" charset="0"/>
              </a:rPr>
              <a:t>¿Qué es una política?</a:t>
            </a:r>
            <a:endParaRPr lang="es-CO" sz="4000" b="1" smtClean="0">
              <a:latin typeface="Verdana" pitchFamily="-106" charset="0"/>
            </a:endParaRPr>
          </a:p>
        </p:txBody>
      </p:sp>
      <p:sp>
        <p:nvSpPr>
          <p:cNvPr id="25603" name="Rectangle 3"/>
          <p:cNvSpPr>
            <a:spLocks noGrp="1" noChangeArrowheads="1"/>
          </p:cNvSpPr>
          <p:nvPr>
            <p:ph type="body" idx="1"/>
          </p:nvPr>
        </p:nvSpPr>
        <p:spPr>
          <a:xfrm>
            <a:off x="627063" y="1789113"/>
            <a:ext cx="8229600" cy="4525962"/>
          </a:xfrm>
        </p:spPr>
        <p:txBody>
          <a:bodyPr/>
          <a:lstStyle/>
          <a:p>
            <a:pPr marL="0" indent="0">
              <a:lnSpc>
                <a:spcPct val="90000"/>
              </a:lnSpc>
              <a:spcAft>
                <a:spcPts val="600"/>
              </a:spcAft>
              <a:buFont typeface="Wingdings 2" pitchFamily="-106" charset="2"/>
              <a:buNone/>
            </a:pPr>
            <a:r>
              <a:rPr lang="es-ES_tradnl" smtClean="0">
                <a:latin typeface="Verdana" pitchFamily="-106" charset="0"/>
              </a:rPr>
              <a:t>Es un conjunto de </a:t>
            </a:r>
            <a:r>
              <a:rPr lang="es-ES_tradnl" b="1" smtClean="0">
                <a:solidFill>
                  <a:schemeClr val="accent2"/>
                </a:solidFill>
                <a:latin typeface="Verdana" pitchFamily="-106" charset="0"/>
              </a:rPr>
              <a:t>estrategias</a:t>
            </a:r>
            <a:r>
              <a:rPr lang="es-ES_tradnl" smtClean="0">
                <a:latin typeface="Verdana" pitchFamily="-106" charset="0"/>
              </a:rPr>
              <a:t> y </a:t>
            </a:r>
            <a:r>
              <a:rPr lang="es-ES_tradnl" b="1" smtClean="0">
                <a:solidFill>
                  <a:schemeClr val="accent2"/>
                </a:solidFill>
                <a:latin typeface="Verdana" pitchFamily="-106" charset="0"/>
              </a:rPr>
              <a:t>acciones</a:t>
            </a:r>
            <a:r>
              <a:rPr lang="es-ES_tradnl" smtClean="0">
                <a:solidFill>
                  <a:schemeClr val="folHlink"/>
                </a:solidFill>
                <a:latin typeface="Verdana" pitchFamily="-106" charset="0"/>
              </a:rPr>
              <a:t> </a:t>
            </a:r>
            <a:r>
              <a:rPr lang="es-ES_tradnl" smtClean="0">
                <a:latin typeface="Verdana" pitchFamily="-106" charset="0"/>
              </a:rPr>
              <a:t>concretas, a través de las cuales se busca alcanzar un </a:t>
            </a:r>
            <a:r>
              <a:rPr lang="es-ES_tradnl" b="1" smtClean="0">
                <a:solidFill>
                  <a:schemeClr val="accent2"/>
                </a:solidFill>
                <a:latin typeface="Verdana" pitchFamily="-106" charset="0"/>
              </a:rPr>
              <a:t>objetivo</a:t>
            </a:r>
            <a:r>
              <a:rPr lang="es-ES_tradnl" smtClean="0">
                <a:solidFill>
                  <a:schemeClr val="accent2"/>
                </a:solidFill>
                <a:latin typeface="Verdana" pitchFamily="-106" charset="0"/>
              </a:rPr>
              <a:t> </a:t>
            </a:r>
            <a:r>
              <a:rPr lang="es-ES_tradnl" smtClean="0">
                <a:latin typeface="Verdana" pitchFamily="-106" charset="0"/>
              </a:rPr>
              <a:t>determinado.</a:t>
            </a:r>
          </a:p>
          <a:p>
            <a:pPr marL="0" indent="0">
              <a:lnSpc>
                <a:spcPct val="90000"/>
              </a:lnSpc>
              <a:spcAft>
                <a:spcPts val="600"/>
              </a:spcAft>
              <a:buFont typeface="Wingdings 2" pitchFamily="-106" charset="2"/>
              <a:buNone/>
            </a:pPr>
            <a:r>
              <a:rPr lang="es-ES_tradnl" smtClean="0">
                <a:latin typeface="Verdana" pitchFamily="-106" charset="0"/>
              </a:rPr>
              <a:t>Existen políticas de diverso orden:</a:t>
            </a:r>
            <a:endParaRPr lang="es-ES" smtClean="0">
              <a:latin typeface="Verdana" pitchFamily="-106" charset="0"/>
            </a:endParaRPr>
          </a:p>
          <a:p>
            <a:pPr marL="1087438" lvl="1" indent="-457200">
              <a:lnSpc>
                <a:spcPct val="90000"/>
              </a:lnSpc>
              <a:spcAft>
                <a:spcPts val="600"/>
              </a:spcAft>
              <a:buClr>
                <a:srgbClr val="2D2D8A"/>
              </a:buClr>
              <a:buFont typeface="Wingdings" pitchFamily="-106" charset="2"/>
              <a:buChar char="Ø"/>
            </a:pPr>
            <a:r>
              <a:rPr lang="es-ES" smtClean="0">
                <a:latin typeface="Verdana" pitchFamily="-106" charset="0"/>
              </a:rPr>
              <a:t>Políticas públicas</a:t>
            </a:r>
          </a:p>
          <a:p>
            <a:pPr marL="1087438" lvl="1" indent="-457200">
              <a:lnSpc>
                <a:spcPct val="90000"/>
              </a:lnSpc>
              <a:spcAft>
                <a:spcPts val="600"/>
              </a:spcAft>
              <a:buClr>
                <a:srgbClr val="2D2D8A"/>
              </a:buClr>
              <a:buFont typeface="Wingdings" pitchFamily="-106" charset="2"/>
              <a:buChar char="Ø"/>
            </a:pPr>
            <a:r>
              <a:rPr lang="es-ES" smtClean="0">
                <a:latin typeface="Verdana" pitchFamily="-106" charset="0"/>
              </a:rPr>
              <a:t>Políticas privadas </a:t>
            </a:r>
          </a:p>
          <a:p>
            <a:pPr marL="1087438" lvl="1" indent="-457200">
              <a:lnSpc>
                <a:spcPct val="90000"/>
              </a:lnSpc>
              <a:spcAft>
                <a:spcPts val="600"/>
              </a:spcAft>
              <a:buClr>
                <a:srgbClr val="2D2D8A"/>
              </a:buClr>
              <a:buFont typeface="Wingdings" pitchFamily="-106" charset="2"/>
              <a:buChar char="Ø"/>
            </a:pPr>
            <a:r>
              <a:rPr lang="es-ES" smtClean="0">
                <a:latin typeface="Verdana" pitchFamily="-106" charset="0"/>
              </a:rPr>
              <a:t>Políticas institucionales</a:t>
            </a:r>
            <a:r>
              <a:rPr lang="es-ES" sz="3200" smtClean="0">
                <a:latin typeface="Verdana" pitchFamily="-106" charset="0"/>
              </a:rPr>
              <a:t> </a:t>
            </a:r>
            <a:endParaRPr lang="es-CO" sz="3200" smtClean="0">
              <a:latin typeface="Verdana" pitchFamily="-106" charset="0"/>
            </a:endParaRPr>
          </a:p>
        </p:txBody>
      </p:sp>
      <p:sp>
        <p:nvSpPr>
          <p:cNvPr id="56324" name="Rectangle 4"/>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algn="just">
              <a:tabLst>
                <a:tab pos="685800" algn="l"/>
              </a:tabLst>
            </a:pPr>
            <a:endParaRPr lang="es-ES"/>
          </a:p>
        </p:txBody>
      </p:sp>
      <p:sp>
        <p:nvSpPr>
          <p:cNvPr id="56325" name="Rectangle 5"/>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algn="just">
              <a:tabLst>
                <a:tab pos="685800" algn="l"/>
              </a:tabLst>
            </a:pPr>
            <a:endParaRPr lang="es-ES"/>
          </a:p>
        </p:txBody>
      </p:sp>
      <p:sp>
        <p:nvSpPr>
          <p:cNvPr id="56326" name="Rectangle 6"/>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algn="just">
              <a:tabLst>
                <a:tab pos="685800" algn="l"/>
              </a:tabLst>
            </a:pPr>
            <a:endParaRPr lang="es-ES"/>
          </a:p>
        </p:txBody>
      </p:sp>
      <p:sp>
        <p:nvSpPr>
          <p:cNvPr id="5632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just">
              <a:tabLst>
                <a:tab pos="685800" algn="l"/>
              </a:tabLst>
            </a:pPr>
            <a:endParaRPr lang="es-ES"/>
          </a:p>
        </p:txBody>
      </p:sp>
      <p:sp>
        <p:nvSpPr>
          <p:cNvPr id="56328" name="Slide Number Placeholder 5"/>
          <p:cNvSpPr>
            <a:spLocks noGrp="1"/>
          </p:cNvSpPr>
          <p:nvPr>
            <p:ph type="sldNum" sz="quarter" idx="12"/>
          </p:nvPr>
        </p:nvSpPr>
        <p:spPr>
          <a:noFill/>
        </p:spPr>
        <p:txBody>
          <a:bodyPr/>
          <a:lstStyle/>
          <a:p>
            <a:r>
              <a:rPr lang="es-CO"/>
              <a:t>Diapositiva </a:t>
            </a:r>
            <a:fld id="{3B2EB823-FCFE-447A-A8BB-0E8F145C162C}" type="slidenum">
              <a:rPr lang="es-CO"/>
              <a:pPr/>
              <a:t>34</a:t>
            </a:fld>
            <a:endParaRPr lang="es-CO"/>
          </a:p>
        </p:txBody>
      </p:sp>
      <p:sp>
        <p:nvSpPr>
          <p:cNvPr id="56329"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s-ES" sz="3600" b="1" smtClean="0">
                <a:latin typeface="Verdana" pitchFamily="-106" charset="0"/>
              </a:rPr>
              <a:t>¿Qué es una política pública?</a:t>
            </a:r>
            <a:endParaRPr lang="es-CO" sz="3600" b="1" smtClean="0">
              <a:latin typeface="Verdana" pitchFamily="-106" charset="0"/>
            </a:endParaRPr>
          </a:p>
        </p:txBody>
      </p:sp>
      <p:sp>
        <p:nvSpPr>
          <p:cNvPr id="57347" name="Rectangle 3"/>
          <p:cNvSpPr>
            <a:spLocks noGrp="1" noChangeArrowheads="1"/>
          </p:cNvSpPr>
          <p:nvPr>
            <p:ph type="body" idx="1"/>
          </p:nvPr>
        </p:nvSpPr>
        <p:spPr>
          <a:xfrm>
            <a:off x="520700" y="1825625"/>
            <a:ext cx="8229600" cy="4525963"/>
          </a:xfrm>
        </p:spPr>
        <p:txBody>
          <a:bodyPr/>
          <a:lstStyle/>
          <a:p>
            <a:pPr marL="0" indent="0">
              <a:lnSpc>
                <a:spcPct val="90000"/>
              </a:lnSpc>
              <a:spcAft>
                <a:spcPts val="600"/>
              </a:spcAft>
              <a:buFont typeface="Wingdings 2" pitchFamily="-106" charset="2"/>
              <a:buNone/>
            </a:pPr>
            <a:r>
              <a:rPr lang="es-ES" sz="2600" smtClean="0">
                <a:latin typeface="Verdana" pitchFamily="-106" charset="0"/>
              </a:rPr>
              <a:t>Es un conjunto de estrategias y acciones, planeadas e implementadas por las autoridades públicas con el aporte de la ciudadanía o de la población directamente involucrada, diseñadas con el propósito de solucionar un problema o modificar una situación que afecta a toda la población o a una comunidad. </a:t>
            </a:r>
          </a:p>
          <a:p>
            <a:pPr marL="0" indent="0">
              <a:lnSpc>
                <a:spcPct val="90000"/>
              </a:lnSpc>
              <a:spcAft>
                <a:spcPts val="600"/>
              </a:spcAft>
              <a:buFont typeface="Wingdings 2" pitchFamily="-106" charset="2"/>
              <a:buNone/>
            </a:pPr>
            <a:r>
              <a:rPr lang="es-ES" sz="2600" smtClean="0">
                <a:latin typeface="Verdana" pitchFamily="-106" charset="0"/>
              </a:rPr>
              <a:t>Las políticas públicas se plasman en documentos jurídicos o administrativos (leyes, decretos, ordenanzas, acuerdos, etc.) según la entidad que los haya emitido. </a:t>
            </a:r>
            <a:endParaRPr lang="es-CO" sz="2600" smtClean="0">
              <a:latin typeface="Verdana" pitchFamily="-106" charset="0"/>
            </a:endParaRPr>
          </a:p>
        </p:txBody>
      </p:sp>
      <p:sp>
        <p:nvSpPr>
          <p:cNvPr id="57348"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7349" name="3 Marcador de número de diapositiva"/>
          <p:cNvSpPr>
            <a:spLocks noGrp="1"/>
          </p:cNvSpPr>
          <p:nvPr>
            <p:ph type="sldNum" sz="quarter" idx="12"/>
          </p:nvPr>
        </p:nvSpPr>
        <p:spPr>
          <a:noFill/>
        </p:spPr>
        <p:txBody>
          <a:bodyPr/>
          <a:lstStyle/>
          <a:p>
            <a:r>
              <a:rPr lang="es-CO"/>
              <a:t>Diapositiva </a:t>
            </a:r>
            <a:fld id="{A5B0DE05-8B63-4A9D-B003-06226F79AD6F}" type="slidenum">
              <a:rPr lang="es-CO"/>
              <a:pPr/>
              <a:t>35</a:t>
            </a:fld>
            <a:endParaRPr lang="es-CO"/>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sz="2400" b="1" smtClean="0">
                <a:latin typeface="Verdana" pitchFamily="-106" charset="0"/>
              </a:rPr>
              <a:t>¿Cuáles son los problemas y políticas públicas que funcionan en Proyecto Ciudadano?</a:t>
            </a:r>
            <a:endParaRPr lang="es-CO" sz="2400" b="1" smtClean="0">
              <a:latin typeface="Verdana" pitchFamily="-106" charset="0"/>
            </a:endParaRPr>
          </a:p>
        </p:txBody>
      </p:sp>
      <p:sp>
        <p:nvSpPr>
          <p:cNvPr id="10243" name="Rectangle 3"/>
          <p:cNvSpPr>
            <a:spLocks noGrp="1" noChangeArrowheads="1"/>
          </p:cNvSpPr>
          <p:nvPr>
            <p:ph type="body" idx="1"/>
          </p:nvPr>
        </p:nvSpPr>
        <p:spPr>
          <a:xfrm>
            <a:off x="520807" y="1860010"/>
            <a:ext cx="8010525" cy="4525963"/>
          </a:xfrm>
        </p:spPr>
        <p:txBody>
          <a:bodyPr/>
          <a:lstStyle/>
          <a:p>
            <a:pPr>
              <a:lnSpc>
                <a:spcPct val="90000"/>
              </a:lnSpc>
              <a:spcAft>
                <a:spcPts val="600"/>
              </a:spcAft>
              <a:buClr>
                <a:srgbClr val="2D2D8A"/>
              </a:buClr>
              <a:buFont typeface="Arial" charset="0"/>
              <a:buChar char="•"/>
            </a:pPr>
            <a:r>
              <a:rPr lang="es-ES" sz="2800" dirty="0" smtClean="0">
                <a:latin typeface="Verdana" pitchFamily="-106" charset="0"/>
              </a:rPr>
              <a:t>Problemas que le competen al Estado.</a:t>
            </a:r>
          </a:p>
          <a:p>
            <a:pPr>
              <a:lnSpc>
                <a:spcPct val="90000"/>
              </a:lnSpc>
              <a:spcAft>
                <a:spcPts val="600"/>
              </a:spcAft>
              <a:buClr>
                <a:srgbClr val="2D2D8A"/>
              </a:buClr>
              <a:buFont typeface="Arial" charset="0"/>
              <a:buChar char="•"/>
            </a:pPr>
            <a:r>
              <a:rPr lang="es-ES" sz="2800" dirty="0" smtClean="0">
                <a:latin typeface="Verdana" pitchFamily="-106" charset="0"/>
              </a:rPr>
              <a:t>Problemas del nivel local.</a:t>
            </a:r>
            <a:endParaRPr lang="es-CO" sz="2800" dirty="0" smtClean="0">
              <a:latin typeface="Verdana" pitchFamily="-106" charset="0"/>
            </a:endParaRPr>
          </a:p>
          <a:p>
            <a:pPr>
              <a:lnSpc>
                <a:spcPct val="90000"/>
              </a:lnSpc>
              <a:spcAft>
                <a:spcPts val="600"/>
              </a:spcAft>
              <a:buClr>
                <a:srgbClr val="2D2D8A"/>
              </a:buClr>
              <a:buFont typeface="Arial" charset="0"/>
              <a:buChar char="•"/>
            </a:pPr>
            <a:r>
              <a:rPr lang="es-ES" sz="2800" dirty="0" smtClean="0">
                <a:latin typeface="Verdana" pitchFamily="-106" charset="0"/>
              </a:rPr>
              <a:t>Problemas solucionables por la rama ejecutiva.</a:t>
            </a:r>
          </a:p>
          <a:p>
            <a:pPr>
              <a:lnSpc>
                <a:spcPct val="90000"/>
              </a:lnSpc>
              <a:spcAft>
                <a:spcPts val="600"/>
              </a:spcAft>
              <a:buClr>
                <a:srgbClr val="2D2D8A"/>
              </a:buClr>
              <a:buFont typeface="Arial" charset="0"/>
              <a:buChar char="•"/>
            </a:pPr>
            <a:r>
              <a:rPr lang="es-ES" sz="2800" dirty="0" smtClean="0">
                <a:latin typeface="Verdana" pitchFamily="-106" charset="0"/>
              </a:rPr>
              <a:t>Problemas relativos a los derechos humanos.</a:t>
            </a:r>
            <a:endParaRPr lang="es-CO" sz="2800" dirty="0" smtClean="0">
              <a:latin typeface="Verdana" pitchFamily="-106" charset="0"/>
            </a:endParaRPr>
          </a:p>
          <a:p>
            <a:pPr>
              <a:lnSpc>
                <a:spcPct val="90000"/>
              </a:lnSpc>
              <a:spcAft>
                <a:spcPts val="600"/>
              </a:spcAft>
              <a:buClr>
                <a:srgbClr val="2D2D8A"/>
              </a:buClr>
              <a:buFont typeface="Arial" charset="0"/>
              <a:buChar char="•"/>
            </a:pPr>
            <a:r>
              <a:rPr lang="es-ES" sz="2800" dirty="0" smtClean="0">
                <a:latin typeface="Verdana" pitchFamily="-106" charset="0"/>
              </a:rPr>
              <a:t>Problemas que vinculen a los estudiantes a la vida de sus comunidades más allá de la institución educativa.</a:t>
            </a:r>
            <a:endParaRPr lang="es-CO" sz="2800" dirty="0" smtClean="0">
              <a:latin typeface="Verdana" pitchFamily="-106" charset="0"/>
            </a:endParaRPr>
          </a:p>
        </p:txBody>
      </p:sp>
      <p:sp>
        <p:nvSpPr>
          <p:cNvPr id="59396"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9397" name="3 Marcador de número de diapositiva"/>
          <p:cNvSpPr>
            <a:spLocks noGrp="1"/>
          </p:cNvSpPr>
          <p:nvPr>
            <p:ph type="sldNum" sz="quarter" idx="12"/>
          </p:nvPr>
        </p:nvSpPr>
        <p:spPr>
          <a:noFill/>
        </p:spPr>
        <p:txBody>
          <a:bodyPr/>
          <a:lstStyle/>
          <a:p>
            <a:r>
              <a:rPr lang="es-CO"/>
              <a:t>Diapositiva </a:t>
            </a:r>
            <a:fld id="{E240CFFD-C304-42F5-898C-53F6B20DBEBE}" type="slidenum">
              <a:rPr lang="es-CO"/>
              <a:pPr/>
              <a:t>36</a:t>
            </a:fld>
            <a:endParaRPr lang="es-CO"/>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 sz="3200" b="1" smtClean="0">
                <a:latin typeface="Verdana" pitchFamily="-106" charset="0"/>
              </a:rPr>
              <a:t>Los pasos de Proyecto Ciudadano</a:t>
            </a:r>
            <a:endParaRPr lang="es-CO" sz="3200" b="1" smtClean="0">
              <a:latin typeface="Verdana" pitchFamily="-106" charset="0"/>
            </a:endParaRPr>
          </a:p>
        </p:txBody>
      </p:sp>
      <p:sp>
        <p:nvSpPr>
          <p:cNvPr id="60419" name="Rectangle 3"/>
          <p:cNvSpPr>
            <a:spLocks noGrp="1" noChangeArrowheads="1"/>
          </p:cNvSpPr>
          <p:nvPr>
            <p:ph type="body" idx="1"/>
          </p:nvPr>
        </p:nvSpPr>
        <p:spPr>
          <a:xfrm>
            <a:off x="665819" y="1849719"/>
            <a:ext cx="8229600" cy="4525963"/>
          </a:xfrm>
        </p:spPr>
        <p:txBody>
          <a:bodyPr/>
          <a:lstStyle/>
          <a:p>
            <a:pPr marL="457200" indent="-457200">
              <a:lnSpc>
                <a:spcPct val="90000"/>
              </a:lnSpc>
              <a:spcAft>
                <a:spcPts val="600"/>
              </a:spcAft>
              <a:buClr>
                <a:schemeClr val="accent2"/>
              </a:buClr>
              <a:buFont typeface="Wingdings" pitchFamily="-106" charset="2"/>
              <a:buAutoNum type="arabicPeriod"/>
            </a:pPr>
            <a:r>
              <a:rPr lang="es-CO" sz="2100" b="1" dirty="0" smtClean="0">
                <a:latin typeface="Verdana" pitchFamily="-106" charset="0"/>
              </a:rPr>
              <a:t>Analizar el concepto de política pública</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Identificar problemas de política pública en la comunidad</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Seleccionar un problema de estudio</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Recoger información sobre el problema seleccionado</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Analizar y discutir la información obtenida</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Proponer soluciones y un plan de acción</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Desarrollar el portafolio del proyecto</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Presentar el proyecto</a:t>
            </a:r>
          </a:p>
          <a:p>
            <a:pPr marL="457200" indent="-457200">
              <a:lnSpc>
                <a:spcPct val="90000"/>
              </a:lnSpc>
              <a:spcAft>
                <a:spcPts val="600"/>
              </a:spcAft>
              <a:buClr>
                <a:schemeClr val="accent2"/>
              </a:buClr>
              <a:buFont typeface="Wingdings" pitchFamily="-106" charset="2"/>
              <a:buAutoNum type="arabicPeriod"/>
            </a:pPr>
            <a:r>
              <a:rPr lang="es-CO" sz="2100" dirty="0" smtClean="0">
                <a:latin typeface="Verdana" pitchFamily="-106" charset="0"/>
              </a:rPr>
              <a:t>Evaluar la experiencia</a:t>
            </a:r>
          </a:p>
          <a:p>
            <a:pPr marL="457200" indent="-457200">
              <a:lnSpc>
                <a:spcPct val="90000"/>
              </a:lnSpc>
              <a:spcAft>
                <a:spcPts val="600"/>
              </a:spcAft>
              <a:buClr>
                <a:schemeClr val="accent2"/>
              </a:buClr>
            </a:pPr>
            <a:endParaRPr lang="es-CO" sz="2200" dirty="0" smtClean="0"/>
          </a:p>
        </p:txBody>
      </p:sp>
      <p:sp>
        <p:nvSpPr>
          <p:cNvPr id="60420"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60421" name="3 Marcador de número de diapositiva"/>
          <p:cNvSpPr>
            <a:spLocks noGrp="1"/>
          </p:cNvSpPr>
          <p:nvPr>
            <p:ph type="sldNum" sz="quarter" idx="12"/>
          </p:nvPr>
        </p:nvSpPr>
        <p:spPr>
          <a:noFill/>
        </p:spPr>
        <p:txBody>
          <a:bodyPr/>
          <a:lstStyle/>
          <a:p>
            <a:r>
              <a:rPr lang="es-CO"/>
              <a:t>Diapositiva </a:t>
            </a:r>
            <a:fld id="{7E797BDF-92BD-4E6D-A2DE-272EEC299C02}" type="slidenum">
              <a:rPr lang="es-CO"/>
              <a:pPr/>
              <a:t>37</a:t>
            </a:fld>
            <a:endParaRPr lang="es-CO"/>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 sz="3200" b="1" dirty="0" smtClean="0">
                <a:latin typeface="Verdana" pitchFamily="-106" charset="0"/>
              </a:rPr>
              <a:t>2. Identificar problemas de política pública en la comunidad</a:t>
            </a:r>
            <a:endParaRPr lang="es-CO" sz="3200" b="1" dirty="0" smtClean="0">
              <a:latin typeface="Verdana" pitchFamily="-106" charset="0"/>
            </a:endParaRPr>
          </a:p>
        </p:txBody>
      </p:sp>
      <p:sp>
        <p:nvSpPr>
          <p:cNvPr id="11267" name="Rectangle 3"/>
          <p:cNvSpPr>
            <a:spLocks noGrp="1" noChangeArrowheads="1"/>
          </p:cNvSpPr>
          <p:nvPr>
            <p:ph type="body" idx="1"/>
          </p:nvPr>
        </p:nvSpPr>
        <p:spPr>
          <a:xfrm>
            <a:off x="539750" y="1901825"/>
            <a:ext cx="4146550" cy="4394200"/>
          </a:xfrm>
        </p:spPr>
        <p:txBody>
          <a:bodyPr/>
          <a:lstStyle/>
          <a:p>
            <a:pPr marL="339725" indent="-339725">
              <a:lnSpc>
                <a:spcPct val="80000"/>
              </a:lnSpc>
              <a:spcAft>
                <a:spcPts val="600"/>
              </a:spcAft>
              <a:buClr>
                <a:srgbClr val="2D2D8A"/>
              </a:buClr>
              <a:buFont typeface="Swis721 Ex BT" charset="0"/>
              <a:buAutoNum type="arabicPeriod"/>
            </a:pPr>
            <a:r>
              <a:rPr lang="es-CO" sz="1800" smtClean="0">
                <a:latin typeface="Verdana" pitchFamily="-106" charset="0"/>
              </a:rPr>
              <a:t>Realizar un listado de los problemas de política pública de su(s) comunidad(es).</a:t>
            </a:r>
          </a:p>
          <a:p>
            <a:pPr marL="339725" indent="-339725">
              <a:lnSpc>
                <a:spcPct val="80000"/>
              </a:lnSpc>
              <a:spcAft>
                <a:spcPts val="600"/>
              </a:spcAft>
              <a:buClr>
                <a:srgbClr val="2D2D8A"/>
              </a:buClr>
              <a:buFont typeface="Swis721 Ex BT" charset="0"/>
              <a:buAutoNum type="arabicPeriod"/>
            </a:pPr>
            <a:r>
              <a:rPr lang="es-CO" sz="1800" smtClean="0">
                <a:latin typeface="Verdana" pitchFamily="-106" charset="0"/>
              </a:rPr>
              <a:t>Dividirse en unidades de investigación para recoger información sobre esos problemas</a:t>
            </a:r>
          </a:p>
          <a:p>
            <a:pPr marL="339725" indent="-339725">
              <a:lnSpc>
                <a:spcPct val="80000"/>
              </a:lnSpc>
              <a:spcAft>
                <a:spcPts val="600"/>
              </a:spcAft>
              <a:buClr>
                <a:srgbClr val="2D2D8A"/>
              </a:buClr>
              <a:buFont typeface="Swis721 Ex BT" charset="0"/>
              <a:buAutoNum type="arabicPeriod"/>
            </a:pPr>
            <a:r>
              <a:rPr lang="es-CO" sz="1800" smtClean="0">
                <a:latin typeface="Verdana" pitchFamily="-106" charset="0"/>
              </a:rPr>
              <a:t>Diseñar una estrategia para recaudar la información.</a:t>
            </a:r>
          </a:p>
          <a:p>
            <a:pPr marL="339725" indent="-339725">
              <a:lnSpc>
                <a:spcPct val="80000"/>
              </a:lnSpc>
              <a:spcAft>
                <a:spcPts val="600"/>
              </a:spcAft>
              <a:buClr>
                <a:srgbClr val="2D2D8A"/>
              </a:buClr>
              <a:buFont typeface="Swis721 Ex BT" charset="0"/>
              <a:buAutoNum type="arabicPeriod"/>
            </a:pPr>
            <a:r>
              <a:rPr lang="es-CO" sz="1800" smtClean="0">
                <a:latin typeface="Verdana" pitchFamily="-106" charset="0"/>
              </a:rPr>
              <a:t>Socializar y discutir continuamente la información.</a:t>
            </a:r>
          </a:p>
          <a:p>
            <a:pPr marL="339725" indent="-339725">
              <a:lnSpc>
                <a:spcPct val="80000"/>
              </a:lnSpc>
              <a:spcAft>
                <a:spcPts val="600"/>
              </a:spcAft>
              <a:buClr>
                <a:srgbClr val="2D2D8A"/>
              </a:buClr>
              <a:buFont typeface="Swis721 Ex BT" charset="0"/>
              <a:buAutoNum type="arabicPeriod"/>
            </a:pPr>
            <a:r>
              <a:rPr lang="es-CO" sz="1800" smtClean="0">
                <a:latin typeface="Verdana" pitchFamily="-106" charset="0"/>
              </a:rPr>
              <a:t>Preparar una exposición sobre los principales hallazgos.</a:t>
            </a:r>
          </a:p>
          <a:p>
            <a:pPr marL="339725" indent="-339725">
              <a:lnSpc>
                <a:spcPct val="80000"/>
              </a:lnSpc>
              <a:spcAft>
                <a:spcPts val="600"/>
              </a:spcAft>
              <a:buClr>
                <a:srgbClr val="2D2D8A"/>
              </a:buClr>
              <a:buFont typeface="Swis721 Ex BT" charset="0"/>
              <a:buAutoNum type="arabicPeriod"/>
            </a:pPr>
            <a:r>
              <a:rPr lang="es-CO" sz="1800" smtClean="0">
                <a:latin typeface="Verdana" pitchFamily="-106" charset="0"/>
              </a:rPr>
              <a:t>Presentar las investigaciones de cada unidad ante el grupo.</a:t>
            </a:r>
          </a:p>
        </p:txBody>
      </p:sp>
      <p:pic>
        <p:nvPicPr>
          <p:cNvPr id="61444" name="Picture 4" descr="paso 2"/>
          <p:cNvPicPr>
            <a:picLocks noChangeAspect="1" noChangeArrowheads="1"/>
          </p:cNvPicPr>
          <p:nvPr/>
        </p:nvPicPr>
        <p:blipFill>
          <a:blip r:embed="rId2"/>
          <a:srcRect/>
          <a:stretch>
            <a:fillRect/>
          </a:stretch>
        </p:blipFill>
        <p:spPr bwMode="auto">
          <a:xfrm>
            <a:off x="4725988" y="1824038"/>
            <a:ext cx="3563937" cy="4191000"/>
          </a:xfrm>
          <a:prstGeom prst="rect">
            <a:avLst/>
          </a:prstGeom>
          <a:noFill/>
          <a:ln w="9525">
            <a:solidFill>
              <a:schemeClr val="tx1"/>
            </a:solidFill>
            <a:miter lim="800000"/>
            <a:headEnd/>
            <a:tailEnd/>
          </a:ln>
        </p:spPr>
      </p:pic>
      <p:sp>
        <p:nvSpPr>
          <p:cNvPr id="61445"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61446" name="3 Marcador de número de diapositiva"/>
          <p:cNvSpPr>
            <a:spLocks noGrp="1"/>
          </p:cNvSpPr>
          <p:nvPr>
            <p:ph type="sldNum" sz="quarter" idx="12"/>
          </p:nvPr>
        </p:nvSpPr>
        <p:spPr>
          <a:noFill/>
        </p:spPr>
        <p:txBody>
          <a:bodyPr/>
          <a:lstStyle/>
          <a:p>
            <a:r>
              <a:rPr lang="es-CO"/>
              <a:t>Diapositiva </a:t>
            </a:r>
            <a:fld id="{FA895341-3882-4596-839B-E7B83113A400}" type="slidenum">
              <a:rPr lang="es-CO"/>
              <a:pPr/>
              <a:t>38</a:t>
            </a:fld>
            <a:endParaRPr lang="es-C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7325" y="219075"/>
            <a:ext cx="8724900" cy="692150"/>
          </a:xfrm>
        </p:spPr>
        <p:txBody>
          <a:bodyPr/>
          <a:lstStyle/>
          <a:p>
            <a:pPr eaLnBrk="1" hangingPunct="1">
              <a:defRPr/>
            </a:pPr>
            <a:r>
              <a:rPr lang="es-CO" sz="3600" b="1" dirty="0" smtClean="0">
                <a:latin typeface="Verdana"/>
                <a:ea typeface="+mj-ea"/>
                <a:cs typeface="Verdana"/>
              </a:rPr>
              <a:t>Habilidades</a:t>
            </a:r>
          </a:p>
        </p:txBody>
      </p:sp>
      <p:sp>
        <p:nvSpPr>
          <p:cNvPr id="20483" name="AutoShape 4"/>
          <p:cNvSpPr>
            <a:spLocks noGrp="1" noChangeArrowheads="1"/>
          </p:cNvSpPr>
          <p:nvPr>
            <p:ph type="body" idx="1"/>
          </p:nvPr>
        </p:nvSpPr>
        <p:spPr>
          <a:xfrm>
            <a:off x="2055813" y="1084263"/>
            <a:ext cx="6313487" cy="930275"/>
          </a:xfrm>
          <a:prstGeom prst="roundRect">
            <a:avLst>
              <a:gd name="adj" fmla="val 16667"/>
            </a:avLst>
          </a:prstGeom>
          <a:noFill/>
          <a:ln w="31750">
            <a:solidFill>
              <a:srgbClr val="2D2D8A"/>
            </a:solidFill>
            <a:round/>
          </a:ln>
        </p:spPr>
        <p:txBody>
          <a:bodyPr/>
          <a:lstStyle/>
          <a:p>
            <a:pPr algn="r" eaLnBrk="1" hangingPunct="1">
              <a:buFont typeface="Wingdings" pitchFamily="-106" charset="2"/>
              <a:buNone/>
            </a:pPr>
            <a:r>
              <a:rPr lang="es-CO" sz="2400" smtClean="0"/>
              <a:t>¿Qué necesitaría </a:t>
            </a:r>
            <a:r>
              <a:rPr lang="es-CO" sz="2400" i="1" smtClean="0"/>
              <a:t>poder hacer</a:t>
            </a:r>
            <a:r>
              <a:rPr lang="es-CO" sz="2400" smtClean="0"/>
              <a:t> un ciudadano para participar efectivamente?</a:t>
            </a:r>
          </a:p>
          <a:p>
            <a:pPr eaLnBrk="1" hangingPunct="1"/>
            <a:endParaRPr lang="es-CO" smtClean="0"/>
          </a:p>
        </p:txBody>
      </p:sp>
      <p:sp>
        <p:nvSpPr>
          <p:cNvPr id="930822" name="AutoShape 6"/>
          <p:cNvSpPr>
            <a:spLocks noChangeArrowheads="1"/>
          </p:cNvSpPr>
          <p:nvPr/>
        </p:nvSpPr>
        <p:spPr bwMode="auto">
          <a:xfrm>
            <a:off x="487363" y="2857500"/>
            <a:ext cx="4273550" cy="3332163"/>
          </a:xfrm>
          <a:prstGeom prst="roundRect">
            <a:avLst>
              <a:gd name="adj" fmla="val 16667"/>
            </a:avLst>
          </a:prstGeom>
          <a:noFill/>
          <a:ln w="44450" cap="rnd">
            <a:solidFill>
              <a:srgbClr val="2D2D8A"/>
            </a:solidFill>
            <a:prstDash val="sysDot"/>
            <a:round/>
            <a:headEnd/>
            <a:tailEnd/>
          </a:ln>
        </p:spPr>
        <p:txBody>
          <a:bodyPr wrap="none" anchor="ctr"/>
          <a:lstStyle/>
          <a:p>
            <a:endParaRPr lang="fr-FR"/>
          </a:p>
        </p:txBody>
      </p:sp>
      <p:sp>
        <p:nvSpPr>
          <p:cNvPr id="930823" name="Rectangle 7"/>
          <p:cNvSpPr>
            <a:spLocks noChangeArrowheads="1"/>
          </p:cNvSpPr>
          <p:nvPr/>
        </p:nvSpPr>
        <p:spPr bwMode="auto">
          <a:xfrm>
            <a:off x="662215" y="3004457"/>
            <a:ext cx="4157663" cy="3093154"/>
          </a:xfrm>
          <a:prstGeom prst="rect">
            <a:avLst/>
          </a:prstGeom>
          <a:noFill/>
          <a:ln w="12700">
            <a:noFill/>
            <a:miter lim="800000"/>
            <a:headEnd/>
            <a:tailEnd/>
          </a:ln>
        </p:spPr>
        <p:txBody>
          <a:bodyPr lIns="0" tIns="0" rIns="0" bIns="0">
            <a:spAutoFit/>
          </a:bodyPr>
          <a:lstStyle/>
          <a:p>
            <a:pPr algn="l"/>
            <a:r>
              <a:rPr lang="es-CO" sz="2000" b="1" dirty="0">
                <a:latin typeface="Verdana" pitchFamily="-106" charset="0"/>
              </a:rPr>
              <a:t> Habilidades para el  </a:t>
            </a:r>
          </a:p>
          <a:p>
            <a:pPr algn="l"/>
            <a:r>
              <a:rPr lang="es-CO" sz="2000" b="1" dirty="0">
                <a:latin typeface="Verdana" pitchFamily="-106" charset="0"/>
              </a:rPr>
              <a:t> pensamiento crítico:</a:t>
            </a:r>
          </a:p>
          <a:p>
            <a:pPr algn="l"/>
            <a:endParaRPr lang="es-CO" sz="800" dirty="0" smtClean="0">
              <a:latin typeface="Verdana" pitchFamily="-106" charset="0"/>
            </a:endParaRPr>
          </a:p>
          <a:p>
            <a:pPr marL="173038" indent="-173038" algn="l">
              <a:spcAft>
                <a:spcPts val="600"/>
              </a:spcAft>
              <a:buClr>
                <a:schemeClr val="accent2"/>
              </a:buClr>
              <a:buFont typeface="Arial" charset="0"/>
              <a:buChar char="•"/>
            </a:pPr>
            <a:r>
              <a:rPr lang="es-CO" sz="1600" dirty="0" smtClean="0">
                <a:latin typeface="Verdana" pitchFamily="-106" charset="0"/>
              </a:rPr>
              <a:t>Recoger </a:t>
            </a:r>
            <a:r>
              <a:rPr lang="es-CO" sz="1600" dirty="0">
                <a:latin typeface="Verdana" pitchFamily="-106" charset="0"/>
              </a:rPr>
              <a:t>y valorar información.</a:t>
            </a:r>
            <a:endParaRPr lang="es-CO" sz="1600" dirty="0" smtClean="0">
              <a:latin typeface="Verdana" pitchFamily="-106" charset="0"/>
            </a:endParaRPr>
          </a:p>
          <a:p>
            <a:pPr marL="173038" indent="-173038" algn="l">
              <a:spcAft>
                <a:spcPts val="600"/>
              </a:spcAft>
              <a:buClr>
                <a:schemeClr val="accent2"/>
              </a:buClr>
              <a:buFont typeface="Arial" charset="0"/>
              <a:buChar char="•"/>
            </a:pPr>
            <a:r>
              <a:rPr lang="es-CO" sz="1600" dirty="0" smtClean="0">
                <a:latin typeface="Verdana" pitchFamily="-106" charset="0"/>
              </a:rPr>
              <a:t>Explicar</a:t>
            </a:r>
            <a:r>
              <a:rPr lang="es-CO" sz="1600" dirty="0">
                <a:latin typeface="Verdana" pitchFamily="-106" charset="0"/>
              </a:rPr>
              <a:t>, clarificar y priorizar.</a:t>
            </a:r>
            <a:endParaRPr lang="es-CO" sz="1600" dirty="0" smtClean="0">
              <a:latin typeface="Verdana" pitchFamily="-106" charset="0"/>
            </a:endParaRPr>
          </a:p>
          <a:p>
            <a:pPr marL="173038" indent="-173038" algn="l">
              <a:spcAft>
                <a:spcPts val="600"/>
              </a:spcAft>
              <a:buClr>
                <a:schemeClr val="accent2"/>
              </a:buClr>
              <a:buFont typeface="Arial" charset="0"/>
              <a:buChar char="•"/>
            </a:pPr>
            <a:r>
              <a:rPr lang="es-CO" sz="1600" dirty="0" smtClean="0">
                <a:latin typeface="Verdana" pitchFamily="-106" charset="0"/>
              </a:rPr>
              <a:t>Identificar </a:t>
            </a:r>
            <a:r>
              <a:rPr lang="es-CO" sz="1600" dirty="0">
                <a:latin typeface="Verdana" pitchFamily="-106" charset="0"/>
              </a:rPr>
              <a:t>soluciones  alternativas a problemas</a:t>
            </a:r>
            <a:r>
              <a:rPr lang="es-CO" sz="1600" dirty="0" smtClean="0">
                <a:latin typeface="Verdana" pitchFamily="-106" charset="0"/>
              </a:rPr>
              <a:t>.</a:t>
            </a:r>
          </a:p>
          <a:p>
            <a:pPr marL="173038" indent="-173038" algn="l">
              <a:spcAft>
                <a:spcPts val="600"/>
              </a:spcAft>
              <a:buClr>
                <a:schemeClr val="accent2"/>
              </a:buClr>
              <a:buFont typeface="Arial" charset="0"/>
              <a:buChar char="•"/>
            </a:pPr>
            <a:r>
              <a:rPr lang="es-CO" sz="1600" dirty="0" smtClean="0">
                <a:latin typeface="Verdana" pitchFamily="-106" charset="0"/>
              </a:rPr>
              <a:t>Discernir si una acción es violatoria    de los derechos humanos.</a:t>
            </a:r>
          </a:p>
          <a:p>
            <a:pPr marL="173038" indent="-173038" algn="l">
              <a:spcAft>
                <a:spcPts val="600"/>
              </a:spcAft>
              <a:buClr>
                <a:schemeClr val="accent2"/>
              </a:buClr>
              <a:buFont typeface="Arial" charset="0"/>
              <a:buChar char="•"/>
            </a:pPr>
            <a:r>
              <a:rPr lang="es-CO" sz="1600" dirty="0" smtClean="0">
                <a:latin typeface="Verdana" pitchFamily="-106" charset="0"/>
              </a:rPr>
              <a:t>Identificar </a:t>
            </a:r>
            <a:r>
              <a:rPr lang="es-CO" sz="1600" dirty="0">
                <a:latin typeface="Verdana" pitchFamily="-106" charset="0"/>
              </a:rPr>
              <a:t>y valorar consecuencias.</a:t>
            </a:r>
          </a:p>
          <a:p>
            <a:pPr marL="173038" indent="-173038" algn="l">
              <a:spcAft>
                <a:spcPts val="600"/>
              </a:spcAft>
              <a:buClr>
                <a:schemeClr val="accent2"/>
              </a:buClr>
              <a:buFont typeface="Arial" charset="0"/>
              <a:buChar char="•"/>
            </a:pPr>
            <a:r>
              <a:rPr lang="es-CO" sz="1600" dirty="0">
                <a:latin typeface="Verdana" pitchFamily="-106" charset="0"/>
              </a:rPr>
              <a:t>Reflexionar y evaluar.</a:t>
            </a:r>
          </a:p>
        </p:txBody>
      </p:sp>
      <p:sp>
        <p:nvSpPr>
          <p:cNvPr id="930824" name="AutoShape 8"/>
          <p:cNvSpPr>
            <a:spLocks noChangeArrowheads="1"/>
          </p:cNvSpPr>
          <p:nvPr/>
        </p:nvSpPr>
        <p:spPr bwMode="auto">
          <a:xfrm>
            <a:off x="5788025" y="2130425"/>
            <a:ext cx="795338" cy="647700"/>
          </a:xfrm>
          <a:prstGeom prst="downArrow">
            <a:avLst>
              <a:gd name="adj1" fmla="val 50000"/>
              <a:gd name="adj2" fmla="val 25000"/>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wrap="none" anchor="ctr"/>
          <a:lstStyle/>
          <a:p>
            <a:pPr>
              <a:defRPr/>
            </a:pPr>
            <a:endParaRPr lang="fr-FR">
              <a:solidFill>
                <a:schemeClr val="lt1"/>
              </a:solidFill>
              <a:latin typeface="+mn-lt"/>
              <a:ea typeface="+mn-ea"/>
            </a:endParaRPr>
          </a:p>
        </p:txBody>
      </p:sp>
      <p:sp>
        <p:nvSpPr>
          <p:cNvPr id="930825" name="AutoShape 9"/>
          <p:cNvSpPr>
            <a:spLocks noChangeArrowheads="1"/>
          </p:cNvSpPr>
          <p:nvPr/>
        </p:nvSpPr>
        <p:spPr bwMode="auto">
          <a:xfrm>
            <a:off x="4945063" y="2835275"/>
            <a:ext cx="3914775" cy="3398838"/>
          </a:xfrm>
          <a:prstGeom prst="roundRect">
            <a:avLst>
              <a:gd name="adj" fmla="val 16667"/>
            </a:avLst>
          </a:prstGeom>
          <a:solidFill>
            <a:schemeClr val="bg1"/>
          </a:solidFill>
          <a:ln w="44450" cap="rnd">
            <a:solidFill>
              <a:srgbClr val="2D2D8A"/>
            </a:solidFill>
            <a:prstDash val="sysDot"/>
            <a:round/>
            <a:headEnd/>
            <a:tailEnd/>
          </a:ln>
        </p:spPr>
        <p:txBody>
          <a:bodyPr wrap="none" anchor="ctr"/>
          <a:lstStyle/>
          <a:p>
            <a:pPr algn="l"/>
            <a:endParaRPr lang="es-CO" b="1">
              <a:latin typeface="Verdana" pitchFamily="-106" charset="0"/>
            </a:endParaRPr>
          </a:p>
          <a:p>
            <a:pPr algn="l"/>
            <a:endParaRPr lang="es-CO">
              <a:latin typeface="Verdana" pitchFamily="-106" charset="0"/>
            </a:endParaRPr>
          </a:p>
          <a:p>
            <a:pPr algn="l"/>
            <a:endParaRPr lang="es-CO" sz="1600">
              <a:latin typeface="Verdana" pitchFamily="-106" charset="0"/>
            </a:endParaRPr>
          </a:p>
        </p:txBody>
      </p:sp>
      <p:sp>
        <p:nvSpPr>
          <p:cNvPr id="930826" name="Text Box 10"/>
          <p:cNvSpPr txBox="1">
            <a:spLocks noChangeArrowheads="1"/>
          </p:cNvSpPr>
          <p:nvPr/>
        </p:nvSpPr>
        <p:spPr bwMode="auto">
          <a:xfrm>
            <a:off x="5155521" y="2929845"/>
            <a:ext cx="3625623" cy="3185487"/>
          </a:xfrm>
          <a:prstGeom prst="rect">
            <a:avLst/>
          </a:prstGeom>
          <a:noFill/>
          <a:ln w="12700">
            <a:noFill/>
            <a:miter lim="800000"/>
            <a:headEnd/>
            <a:tailEnd/>
          </a:ln>
        </p:spPr>
        <p:txBody>
          <a:bodyPr wrap="square" lIns="0" tIns="0" rIns="0" bIns="0">
            <a:spAutoFit/>
          </a:bodyPr>
          <a:lstStyle/>
          <a:p>
            <a:pPr algn="l"/>
            <a:r>
              <a:rPr lang="es-CO" sz="2200" b="1" dirty="0">
                <a:latin typeface="Verdana" pitchFamily="-106" charset="0"/>
              </a:rPr>
              <a:t>  Habilidades para </a:t>
            </a:r>
          </a:p>
          <a:p>
            <a:pPr algn="l"/>
            <a:r>
              <a:rPr lang="es-CO" sz="2200" b="1" dirty="0">
                <a:latin typeface="Verdana" pitchFamily="-106" charset="0"/>
              </a:rPr>
              <a:t>  la participación:</a:t>
            </a:r>
          </a:p>
          <a:p>
            <a:pPr algn="l"/>
            <a:endParaRPr lang="es-CO" sz="600" b="1" dirty="0" smtClean="0">
              <a:latin typeface="Verdana" pitchFamily="-106" charset="0"/>
            </a:endParaRPr>
          </a:p>
          <a:p>
            <a:pPr marL="173038" indent="-173038" algn="l">
              <a:spcAft>
                <a:spcPts val="600"/>
              </a:spcAft>
              <a:buClr>
                <a:schemeClr val="accent2"/>
              </a:buClr>
              <a:buFont typeface="Arial" charset="0"/>
              <a:buChar char="•"/>
            </a:pPr>
            <a:r>
              <a:rPr lang="es-CO" sz="1700" dirty="0" smtClean="0">
                <a:latin typeface="Verdana" pitchFamily="-106" charset="0"/>
              </a:rPr>
              <a:t>Comunicarse </a:t>
            </a:r>
            <a:r>
              <a:rPr lang="es-CO" sz="1700" dirty="0">
                <a:latin typeface="Verdana" pitchFamily="-106" charset="0"/>
              </a:rPr>
              <a:t>efectivamente</a:t>
            </a:r>
            <a:r>
              <a:rPr lang="es-CO" sz="1700" dirty="0" smtClean="0">
                <a:latin typeface="Verdana" pitchFamily="-106" charset="0"/>
              </a:rPr>
              <a:t>.</a:t>
            </a:r>
          </a:p>
          <a:p>
            <a:pPr marL="173038" indent="-173038" algn="l">
              <a:spcAft>
                <a:spcPts val="600"/>
              </a:spcAft>
              <a:buClr>
                <a:schemeClr val="accent2"/>
              </a:buClr>
              <a:buFont typeface="Arial" charset="0"/>
              <a:buChar char="•"/>
            </a:pPr>
            <a:r>
              <a:rPr lang="es-CO" sz="1700" dirty="0" smtClean="0">
                <a:latin typeface="Verdana" pitchFamily="-106" charset="0"/>
              </a:rPr>
              <a:t>Respetar los derechos ajenos.</a:t>
            </a:r>
          </a:p>
          <a:p>
            <a:pPr marL="173038" indent="-173038" algn="l">
              <a:spcAft>
                <a:spcPts val="600"/>
              </a:spcAft>
              <a:buClr>
                <a:schemeClr val="accent2"/>
              </a:buClr>
              <a:buFont typeface="Arial" charset="0"/>
              <a:buChar char="•"/>
            </a:pPr>
            <a:r>
              <a:rPr lang="es-CO" sz="1700" dirty="0" smtClean="0">
                <a:latin typeface="Verdana" pitchFamily="-106" charset="0"/>
              </a:rPr>
              <a:t>Negociar</a:t>
            </a:r>
            <a:r>
              <a:rPr lang="es-CO" sz="1700" dirty="0">
                <a:latin typeface="Verdana" pitchFamily="-106" charset="0"/>
              </a:rPr>
              <a:t>, ceder y buscar consensos.</a:t>
            </a:r>
            <a:endParaRPr lang="es-CO" sz="1700" dirty="0" smtClean="0">
              <a:latin typeface="Verdana" pitchFamily="-106" charset="0"/>
            </a:endParaRPr>
          </a:p>
          <a:p>
            <a:pPr marL="173038" indent="-173038" algn="l">
              <a:spcAft>
                <a:spcPts val="600"/>
              </a:spcAft>
              <a:buClr>
                <a:schemeClr val="accent2"/>
              </a:buClr>
              <a:buFont typeface="Arial" charset="0"/>
              <a:buChar char="•"/>
            </a:pPr>
            <a:r>
              <a:rPr lang="es-CO" sz="1700" dirty="0" smtClean="0">
                <a:latin typeface="Verdana" pitchFamily="-106" charset="0"/>
              </a:rPr>
              <a:t>Manejar </a:t>
            </a:r>
            <a:r>
              <a:rPr lang="es-CO" sz="1700" dirty="0">
                <a:latin typeface="Verdana" pitchFamily="-106" charset="0"/>
              </a:rPr>
              <a:t>conflictos pacífica y justamente.</a:t>
            </a:r>
            <a:endParaRPr lang="es-CO" sz="1700" dirty="0" smtClean="0">
              <a:latin typeface="Verdana" pitchFamily="-106" charset="0"/>
            </a:endParaRPr>
          </a:p>
          <a:p>
            <a:pPr marL="173038" indent="-173038" algn="l">
              <a:spcAft>
                <a:spcPts val="600"/>
              </a:spcAft>
              <a:buClr>
                <a:schemeClr val="accent2"/>
              </a:buClr>
              <a:buFont typeface="Arial" charset="0"/>
              <a:buChar char="•"/>
            </a:pPr>
            <a:r>
              <a:rPr lang="es-CO" sz="1700" dirty="0" smtClean="0">
                <a:latin typeface="Verdana" pitchFamily="-106" charset="0"/>
              </a:rPr>
              <a:t>Monitorear </a:t>
            </a:r>
            <a:r>
              <a:rPr lang="es-CO" sz="1700" dirty="0">
                <a:latin typeface="Verdana" pitchFamily="-106" charset="0"/>
              </a:rPr>
              <a:t>y buscar influir en la política y el gobierno.</a:t>
            </a:r>
          </a:p>
        </p:txBody>
      </p:sp>
      <p:sp>
        <p:nvSpPr>
          <p:cNvPr id="12" name="AutoShape 8"/>
          <p:cNvSpPr>
            <a:spLocks noChangeArrowheads="1"/>
          </p:cNvSpPr>
          <p:nvPr/>
        </p:nvSpPr>
        <p:spPr bwMode="auto">
          <a:xfrm>
            <a:off x="3079750" y="2122488"/>
            <a:ext cx="795338" cy="647700"/>
          </a:xfrm>
          <a:prstGeom prst="downArrow">
            <a:avLst>
              <a:gd name="adj1" fmla="val 50000"/>
              <a:gd name="adj2" fmla="val 25000"/>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wrap="none" anchor="ctr"/>
          <a:lstStyle/>
          <a:p>
            <a:pPr>
              <a:defRPr/>
            </a:pPr>
            <a:endParaRPr lang="fr-FR">
              <a:solidFill>
                <a:schemeClr val="lt1"/>
              </a:solidFill>
              <a:latin typeface="+mn-lt"/>
              <a:ea typeface="+mn-ea"/>
            </a:endParaRPr>
          </a:p>
        </p:txBody>
      </p:sp>
      <p:sp>
        <p:nvSpPr>
          <p:cNvPr id="14" name="AutoShape 6"/>
          <p:cNvSpPr>
            <a:spLocks noChangeArrowheads="1"/>
          </p:cNvSpPr>
          <p:nvPr/>
        </p:nvSpPr>
        <p:spPr bwMode="auto">
          <a:xfrm>
            <a:off x="971550" y="2455863"/>
            <a:ext cx="1524000" cy="431800"/>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dirty="0">
                <a:solidFill>
                  <a:schemeClr val="lt1"/>
                </a:solidFill>
                <a:latin typeface="Swis721 BlkEx BT" pitchFamily="34" charset="0"/>
                <a:ea typeface="+mn-ea"/>
              </a:rPr>
              <a:t>Por ejemplo</a:t>
            </a:r>
          </a:p>
        </p:txBody>
      </p:sp>
      <p:sp>
        <p:nvSpPr>
          <p:cNvPr id="16" name="AutoShape 6"/>
          <p:cNvSpPr>
            <a:spLocks noChangeArrowheads="1"/>
          </p:cNvSpPr>
          <p:nvPr/>
        </p:nvSpPr>
        <p:spPr bwMode="auto">
          <a:xfrm>
            <a:off x="6948488" y="2447925"/>
            <a:ext cx="1525587" cy="431800"/>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dirty="0">
                <a:solidFill>
                  <a:schemeClr val="lt1"/>
                </a:solidFill>
                <a:latin typeface="Swis721 BlkEx BT" pitchFamily="34" charset="0"/>
                <a:ea typeface="+mn-ea"/>
              </a:rPr>
              <a:t>Por ejemplo</a:t>
            </a:r>
          </a:p>
        </p:txBody>
      </p:sp>
      <p:sp>
        <p:nvSpPr>
          <p:cNvPr id="20492" name="Slide Number Placeholder 5"/>
          <p:cNvSpPr>
            <a:spLocks noGrp="1"/>
          </p:cNvSpPr>
          <p:nvPr>
            <p:ph type="sldNum" sz="quarter" idx="12"/>
          </p:nvPr>
        </p:nvSpPr>
        <p:spPr>
          <a:noFill/>
        </p:spPr>
        <p:txBody>
          <a:bodyPr/>
          <a:lstStyle/>
          <a:p>
            <a:r>
              <a:rPr lang="es-CO"/>
              <a:t>Diapositiva </a:t>
            </a:r>
            <a:fld id="{46BA3EDC-EDFF-40B4-835A-BC8084B160C2}" type="slidenum">
              <a:rPr lang="es-CO"/>
              <a:pPr/>
              <a:t>3</a:t>
            </a:fld>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0824"/>
                                        </p:tgtEl>
                                        <p:attrNameLst>
                                          <p:attrName>style.visibility</p:attrName>
                                        </p:attrNameLst>
                                      </p:cBhvr>
                                      <p:to>
                                        <p:strVal val="visible"/>
                                      </p:to>
                                    </p:set>
                                    <p:animEffect transition="in" filter="box(in)">
                                      <p:cBhvr>
                                        <p:cTn id="7" dur="500"/>
                                        <p:tgtEl>
                                          <p:spTgt spid="9308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30822"/>
                                        </p:tgtEl>
                                        <p:attrNameLst>
                                          <p:attrName>style.visibility</p:attrName>
                                        </p:attrNameLst>
                                      </p:cBhvr>
                                      <p:to>
                                        <p:strVal val="visible"/>
                                      </p:to>
                                    </p:set>
                                    <p:animEffect transition="in" filter="box(in)">
                                      <p:cBhvr>
                                        <p:cTn id="12" dur="500"/>
                                        <p:tgtEl>
                                          <p:spTgt spid="9308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30823">
                                            <p:txEl>
                                              <p:pRg st="0" end="0"/>
                                            </p:txEl>
                                          </p:spTgt>
                                        </p:tgtEl>
                                        <p:attrNameLst>
                                          <p:attrName>style.visibility</p:attrName>
                                        </p:attrNameLst>
                                      </p:cBhvr>
                                      <p:to>
                                        <p:strVal val="visible"/>
                                      </p:to>
                                    </p:set>
                                    <p:animEffect transition="in" filter="box(in)">
                                      <p:cBhvr>
                                        <p:cTn id="17" dur="500"/>
                                        <p:tgtEl>
                                          <p:spTgt spid="9308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30823">
                                            <p:txEl>
                                              <p:pRg st="1" end="1"/>
                                            </p:txEl>
                                          </p:spTgt>
                                        </p:tgtEl>
                                        <p:attrNameLst>
                                          <p:attrName>style.visibility</p:attrName>
                                        </p:attrNameLst>
                                      </p:cBhvr>
                                      <p:to>
                                        <p:strVal val="visible"/>
                                      </p:to>
                                    </p:set>
                                    <p:animEffect transition="in" filter="box(in)">
                                      <p:cBhvr>
                                        <p:cTn id="22" dur="500"/>
                                        <p:tgtEl>
                                          <p:spTgt spid="9308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30823">
                                            <p:txEl>
                                              <p:pRg st="3" end="3"/>
                                            </p:txEl>
                                          </p:spTgt>
                                        </p:tgtEl>
                                        <p:attrNameLst>
                                          <p:attrName>style.visibility</p:attrName>
                                        </p:attrNameLst>
                                      </p:cBhvr>
                                      <p:to>
                                        <p:strVal val="visible"/>
                                      </p:to>
                                    </p:set>
                                    <p:animEffect transition="in" filter="box(in)">
                                      <p:cBhvr>
                                        <p:cTn id="27" dur="500"/>
                                        <p:tgtEl>
                                          <p:spTgt spid="9308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30823">
                                            <p:txEl>
                                              <p:pRg st="4" end="4"/>
                                            </p:txEl>
                                          </p:spTgt>
                                        </p:tgtEl>
                                        <p:attrNameLst>
                                          <p:attrName>style.visibility</p:attrName>
                                        </p:attrNameLst>
                                      </p:cBhvr>
                                      <p:to>
                                        <p:strVal val="visible"/>
                                      </p:to>
                                    </p:set>
                                    <p:animEffect transition="in" filter="box(in)">
                                      <p:cBhvr>
                                        <p:cTn id="32" dur="500"/>
                                        <p:tgtEl>
                                          <p:spTgt spid="9308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30823">
                                            <p:txEl>
                                              <p:pRg st="5" end="5"/>
                                            </p:txEl>
                                          </p:spTgt>
                                        </p:tgtEl>
                                        <p:attrNameLst>
                                          <p:attrName>style.visibility</p:attrName>
                                        </p:attrNameLst>
                                      </p:cBhvr>
                                      <p:to>
                                        <p:strVal val="visible"/>
                                      </p:to>
                                    </p:set>
                                    <p:animEffect transition="in" filter="box(in)">
                                      <p:cBhvr>
                                        <p:cTn id="37" dur="500"/>
                                        <p:tgtEl>
                                          <p:spTgt spid="9308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30823">
                                            <p:txEl>
                                              <p:pRg st="6" end="6"/>
                                            </p:txEl>
                                          </p:spTgt>
                                        </p:tgtEl>
                                        <p:attrNameLst>
                                          <p:attrName>style.visibility</p:attrName>
                                        </p:attrNameLst>
                                      </p:cBhvr>
                                      <p:to>
                                        <p:strVal val="visible"/>
                                      </p:to>
                                    </p:set>
                                    <p:animEffect transition="in" filter="box(in)">
                                      <p:cBhvr>
                                        <p:cTn id="42" dur="500"/>
                                        <p:tgtEl>
                                          <p:spTgt spid="9308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930823">
                                            <p:txEl>
                                              <p:pRg st="7" end="7"/>
                                            </p:txEl>
                                          </p:spTgt>
                                        </p:tgtEl>
                                        <p:attrNameLst>
                                          <p:attrName>style.visibility</p:attrName>
                                        </p:attrNameLst>
                                      </p:cBhvr>
                                      <p:to>
                                        <p:strVal val="visible"/>
                                      </p:to>
                                    </p:set>
                                    <p:animEffect transition="in" filter="box(in)">
                                      <p:cBhvr>
                                        <p:cTn id="47" dur="500"/>
                                        <p:tgtEl>
                                          <p:spTgt spid="93082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930823">
                                            <p:txEl>
                                              <p:pRg st="8" end="8"/>
                                            </p:txEl>
                                          </p:spTgt>
                                        </p:tgtEl>
                                        <p:attrNameLst>
                                          <p:attrName>style.visibility</p:attrName>
                                        </p:attrNameLst>
                                      </p:cBhvr>
                                      <p:to>
                                        <p:strVal val="visible"/>
                                      </p:to>
                                    </p:set>
                                    <p:animEffect transition="in" filter="box(in)">
                                      <p:cBhvr>
                                        <p:cTn id="52" dur="500"/>
                                        <p:tgtEl>
                                          <p:spTgt spid="93082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930825"/>
                                        </p:tgtEl>
                                        <p:attrNameLst>
                                          <p:attrName>style.visibility</p:attrName>
                                        </p:attrNameLst>
                                      </p:cBhvr>
                                      <p:to>
                                        <p:strVal val="visible"/>
                                      </p:to>
                                    </p:set>
                                    <p:animEffect transition="in" filter="box(in)">
                                      <p:cBhvr>
                                        <p:cTn id="57" dur="500"/>
                                        <p:tgtEl>
                                          <p:spTgt spid="9308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930826">
                                            <p:txEl>
                                              <p:pRg st="0" end="0"/>
                                            </p:txEl>
                                          </p:spTgt>
                                        </p:tgtEl>
                                        <p:attrNameLst>
                                          <p:attrName>style.visibility</p:attrName>
                                        </p:attrNameLst>
                                      </p:cBhvr>
                                      <p:to>
                                        <p:strVal val="visible"/>
                                      </p:to>
                                    </p:set>
                                    <p:animEffect transition="in" filter="box(in)">
                                      <p:cBhvr>
                                        <p:cTn id="62" dur="500"/>
                                        <p:tgtEl>
                                          <p:spTgt spid="930826">
                                            <p:txEl>
                                              <p:pRg st="0" end="0"/>
                                            </p:txEl>
                                          </p:spTgt>
                                        </p:tgtEl>
                                      </p:cBhvr>
                                    </p:animEffect>
                                  </p:childTnLst>
                                </p:cTn>
                              </p:par>
                              <p:par>
                                <p:cTn id="63" presetID="4" presetClass="entr" presetSubtype="16" fill="hold" nodeType="withEffect">
                                  <p:stCondLst>
                                    <p:cond delay="0"/>
                                  </p:stCondLst>
                                  <p:childTnLst>
                                    <p:set>
                                      <p:cBhvr>
                                        <p:cTn id="64" dur="1" fill="hold">
                                          <p:stCondLst>
                                            <p:cond delay="0"/>
                                          </p:stCondLst>
                                        </p:cTn>
                                        <p:tgtEl>
                                          <p:spTgt spid="930826">
                                            <p:txEl>
                                              <p:pRg st="1" end="1"/>
                                            </p:txEl>
                                          </p:spTgt>
                                        </p:tgtEl>
                                        <p:attrNameLst>
                                          <p:attrName>style.visibility</p:attrName>
                                        </p:attrNameLst>
                                      </p:cBhvr>
                                      <p:to>
                                        <p:strVal val="visible"/>
                                      </p:to>
                                    </p:set>
                                    <p:animEffect transition="in" filter="box(in)">
                                      <p:cBhvr>
                                        <p:cTn id="65" dur="500"/>
                                        <p:tgtEl>
                                          <p:spTgt spid="930826">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930826">
                                            <p:txEl>
                                              <p:pRg st="3" end="3"/>
                                            </p:txEl>
                                          </p:spTgt>
                                        </p:tgtEl>
                                        <p:attrNameLst>
                                          <p:attrName>style.visibility</p:attrName>
                                        </p:attrNameLst>
                                      </p:cBhvr>
                                      <p:to>
                                        <p:strVal val="visible"/>
                                      </p:to>
                                    </p:set>
                                    <p:animEffect transition="in" filter="box(in)">
                                      <p:cBhvr>
                                        <p:cTn id="70" dur="500"/>
                                        <p:tgtEl>
                                          <p:spTgt spid="93082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930826">
                                            <p:txEl>
                                              <p:pRg st="4" end="4"/>
                                            </p:txEl>
                                          </p:spTgt>
                                        </p:tgtEl>
                                        <p:attrNameLst>
                                          <p:attrName>style.visibility</p:attrName>
                                        </p:attrNameLst>
                                      </p:cBhvr>
                                      <p:to>
                                        <p:strVal val="visible"/>
                                      </p:to>
                                    </p:set>
                                    <p:animEffect transition="in" filter="box(in)">
                                      <p:cBhvr>
                                        <p:cTn id="75" dur="500"/>
                                        <p:tgtEl>
                                          <p:spTgt spid="930826">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930826">
                                            <p:txEl>
                                              <p:pRg st="5" end="5"/>
                                            </p:txEl>
                                          </p:spTgt>
                                        </p:tgtEl>
                                        <p:attrNameLst>
                                          <p:attrName>style.visibility</p:attrName>
                                        </p:attrNameLst>
                                      </p:cBhvr>
                                      <p:to>
                                        <p:strVal val="visible"/>
                                      </p:to>
                                    </p:set>
                                    <p:animEffect transition="in" filter="box(in)">
                                      <p:cBhvr>
                                        <p:cTn id="80" dur="500"/>
                                        <p:tgtEl>
                                          <p:spTgt spid="930826">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930826">
                                            <p:txEl>
                                              <p:pRg st="6" end="6"/>
                                            </p:txEl>
                                          </p:spTgt>
                                        </p:tgtEl>
                                        <p:attrNameLst>
                                          <p:attrName>style.visibility</p:attrName>
                                        </p:attrNameLst>
                                      </p:cBhvr>
                                      <p:to>
                                        <p:strVal val="visible"/>
                                      </p:to>
                                    </p:set>
                                    <p:animEffect transition="in" filter="box(in)">
                                      <p:cBhvr>
                                        <p:cTn id="85" dur="500"/>
                                        <p:tgtEl>
                                          <p:spTgt spid="93082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nodeType="clickEffect">
                                  <p:stCondLst>
                                    <p:cond delay="0"/>
                                  </p:stCondLst>
                                  <p:childTnLst>
                                    <p:set>
                                      <p:cBhvr>
                                        <p:cTn id="89" dur="1" fill="hold">
                                          <p:stCondLst>
                                            <p:cond delay="0"/>
                                          </p:stCondLst>
                                        </p:cTn>
                                        <p:tgtEl>
                                          <p:spTgt spid="930826">
                                            <p:txEl>
                                              <p:pRg st="7" end="7"/>
                                            </p:txEl>
                                          </p:spTgt>
                                        </p:tgtEl>
                                        <p:attrNameLst>
                                          <p:attrName>style.visibility</p:attrName>
                                        </p:attrNameLst>
                                      </p:cBhvr>
                                      <p:to>
                                        <p:strVal val="visible"/>
                                      </p:to>
                                    </p:set>
                                    <p:animEffect transition="in" filter="box(in)">
                                      <p:cBhvr>
                                        <p:cTn id="90" dur="500"/>
                                        <p:tgtEl>
                                          <p:spTgt spid="930826">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box(in)">
                                      <p:cBhvr>
                                        <p:cTn id="9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2" grpId="0" animBg="1"/>
      <p:bldP spid="930824" grpId="0" animBg="1"/>
      <p:bldP spid="930825"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5138" y="274638"/>
            <a:ext cx="8205787" cy="1143000"/>
          </a:xfrm>
        </p:spPr>
        <p:txBody>
          <a:bodyPr/>
          <a:lstStyle/>
          <a:p>
            <a:r>
              <a:rPr lang="es-ES" sz="3200" b="1" dirty="0" smtClean="0">
                <a:latin typeface="Verdana" pitchFamily="-106" charset="0"/>
              </a:rPr>
              <a:t>3. Selección de un problema de estudio</a:t>
            </a:r>
            <a:endParaRPr lang="es-CO" sz="3200" b="1" dirty="0" smtClean="0">
              <a:latin typeface="Verdana" pitchFamily="-106" charset="0"/>
            </a:endParaRPr>
          </a:p>
        </p:txBody>
      </p:sp>
      <p:sp>
        <p:nvSpPr>
          <p:cNvPr id="29699" name="Rectangle 3"/>
          <p:cNvSpPr>
            <a:spLocks noGrp="1" noChangeArrowheads="1"/>
          </p:cNvSpPr>
          <p:nvPr>
            <p:ph type="body" sz="half" idx="2"/>
          </p:nvPr>
        </p:nvSpPr>
        <p:spPr>
          <a:xfrm>
            <a:off x="4184650" y="1717675"/>
            <a:ext cx="4543425" cy="4383088"/>
          </a:xfrm>
        </p:spPr>
        <p:txBody>
          <a:bodyPr/>
          <a:lstStyle/>
          <a:p>
            <a:pPr>
              <a:lnSpc>
                <a:spcPct val="80000"/>
              </a:lnSpc>
              <a:spcAft>
                <a:spcPts val="600"/>
              </a:spcAft>
              <a:buFont typeface="Wingdings 2" pitchFamily="-106" charset="2"/>
              <a:buNone/>
            </a:pPr>
            <a:r>
              <a:rPr lang="es-CO" sz="2200" b="1" smtClean="0">
                <a:latin typeface="Verdana" pitchFamily="-106" charset="0"/>
              </a:rPr>
              <a:t>Criterios de selección</a:t>
            </a:r>
          </a:p>
          <a:p>
            <a:pPr>
              <a:lnSpc>
                <a:spcPct val="80000"/>
              </a:lnSpc>
              <a:spcAft>
                <a:spcPts val="600"/>
              </a:spcAft>
              <a:buFont typeface="Wingdings 2" pitchFamily="-106" charset="2"/>
              <a:buNone/>
            </a:pPr>
            <a:endParaRPr lang="es-CO" sz="800" b="1" smtClean="0">
              <a:latin typeface="Verdana" pitchFamily="-106" charset="0"/>
            </a:endParaRPr>
          </a:p>
          <a:p>
            <a:pPr>
              <a:lnSpc>
                <a:spcPct val="80000"/>
              </a:lnSpc>
              <a:spcAft>
                <a:spcPts val="600"/>
              </a:spcAft>
              <a:buClr>
                <a:srgbClr val="2D2D8A"/>
              </a:buClr>
              <a:buFont typeface="Arial" charset="0"/>
              <a:buChar char="•"/>
            </a:pPr>
            <a:r>
              <a:rPr lang="es-CO" sz="2100" smtClean="0">
                <a:latin typeface="Verdana" pitchFamily="-106" charset="0"/>
              </a:rPr>
              <a:t>El problema es de política pública.</a:t>
            </a:r>
          </a:p>
          <a:p>
            <a:pPr>
              <a:lnSpc>
                <a:spcPct val="80000"/>
              </a:lnSpc>
              <a:spcAft>
                <a:spcPts val="600"/>
              </a:spcAft>
              <a:buClr>
                <a:srgbClr val="2D2D8A"/>
              </a:buClr>
              <a:buFont typeface="Arial" charset="0"/>
              <a:buChar char="•"/>
            </a:pPr>
            <a:r>
              <a:rPr lang="es-CO" sz="2100" smtClean="0">
                <a:latin typeface="Verdana" pitchFamily="-106" charset="0"/>
              </a:rPr>
              <a:t>El problema es del interés de la mayoría del grupo.</a:t>
            </a:r>
          </a:p>
          <a:p>
            <a:pPr>
              <a:lnSpc>
                <a:spcPct val="80000"/>
              </a:lnSpc>
              <a:spcAft>
                <a:spcPts val="600"/>
              </a:spcAft>
              <a:buClr>
                <a:srgbClr val="2D2D8A"/>
              </a:buClr>
              <a:buFont typeface="Arial" charset="0"/>
              <a:buChar char="•"/>
            </a:pPr>
            <a:r>
              <a:rPr lang="es-CO" sz="2100" smtClean="0">
                <a:latin typeface="Verdana" pitchFamily="-106" charset="0"/>
              </a:rPr>
              <a:t>El problema puede manejarse a nivel local en una comunidad delimitada.</a:t>
            </a:r>
          </a:p>
          <a:p>
            <a:pPr>
              <a:lnSpc>
                <a:spcPct val="80000"/>
              </a:lnSpc>
              <a:spcAft>
                <a:spcPts val="600"/>
              </a:spcAft>
              <a:buClr>
                <a:srgbClr val="2D2D8A"/>
              </a:buClr>
              <a:buFont typeface="Arial" charset="0"/>
              <a:buChar char="•"/>
            </a:pPr>
            <a:r>
              <a:rPr lang="es-CO" sz="2100" smtClean="0">
                <a:latin typeface="Verdana" pitchFamily="-106" charset="0"/>
              </a:rPr>
              <a:t>Es posible recoger información suficiente sobre el problema y sobre las políticas públicas existentes al respecto.</a:t>
            </a:r>
          </a:p>
        </p:txBody>
      </p:sp>
      <p:pic>
        <p:nvPicPr>
          <p:cNvPr id="63492" name="Picture 4" descr="paso 3"/>
          <p:cNvPicPr>
            <a:picLocks noGrp="1" noChangeAspect="1" noChangeArrowheads="1"/>
          </p:cNvPicPr>
          <p:nvPr>
            <p:ph sz="half" idx="1"/>
          </p:nvPr>
        </p:nvPicPr>
        <p:blipFill>
          <a:blip r:embed="rId2"/>
          <a:srcRect/>
          <a:stretch>
            <a:fillRect/>
          </a:stretch>
        </p:blipFill>
        <p:spPr>
          <a:xfrm>
            <a:off x="690563" y="2182813"/>
            <a:ext cx="3284537" cy="3513137"/>
          </a:xfrm>
          <a:noFill/>
          <a:ln>
            <a:solidFill>
              <a:schemeClr val="tx1"/>
            </a:solidFill>
          </a:ln>
        </p:spPr>
      </p:pic>
      <p:sp>
        <p:nvSpPr>
          <p:cNvPr id="63493"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63494" name="3 Marcador de número de diapositiva"/>
          <p:cNvSpPr txBox="1">
            <a:spLocks/>
          </p:cNvSpPr>
          <p:nvPr/>
        </p:nvSpPr>
        <p:spPr bwMode="auto">
          <a:xfrm>
            <a:off x="0" y="6381750"/>
            <a:ext cx="2133600" cy="476250"/>
          </a:xfrm>
          <a:prstGeom prst="rect">
            <a:avLst/>
          </a:prstGeom>
          <a:noFill/>
          <a:ln w="9525">
            <a:noFill/>
            <a:miter lim="800000"/>
            <a:headEnd/>
            <a:tailEnd/>
          </a:ln>
        </p:spPr>
        <p:txBody>
          <a:bodyPr/>
          <a:lstStyle/>
          <a:p>
            <a:r>
              <a:rPr lang="es-CO" sz="1400"/>
              <a:t>Diapositiva </a:t>
            </a:r>
            <a:fld id="{10A26CB6-EAA1-497F-9B72-7B5735D7268B}" type="slidenum">
              <a:rPr lang="es-CO" sz="1400"/>
              <a:pPr/>
              <a:t>39</a:t>
            </a:fld>
            <a:endParaRPr lang="es-CO"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5138" y="274638"/>
            <a:ext cx="8221662" cy="1143000"/>
          </a:xfrm>
        </p:spPr>
        <p:txBody>
          <a:bodyPr/>
          <a:lstStyle/>
          <a:p>
            <a:pPr>
              <a:lnSpc>
                <a:spcPct val="90000"/>
              </a:lnSpc>
            </a:pPr>
            <a:r>
              <a:rPr lang="es-ES" sz="3000" b="1" dirty="0" smtClean="0">
                <a:latin typeface="Verdana" pitchFamily="-106" charset="0"/>
              </a:rPr>
              <a:t>4. Recoger información sobre el </a:t>
            </a:r>
            <a:br>
              <a:rPr lang="es-ES" sz="3000" b="1" dirty="0" smtClean="0">
                <a:latin typeface="Verdana" pitchFamily="-106" charset="0"/>
              </a:rPr>
            </a:br>
            <a:r>
              <a:rPr lang="es-ES" sz="3000" b="1" dirty="0" smtClean="0">
                <a:latin typeface="Verdana" pitchFamily="-106" charset="0"/>
              </a:rPr>
              <a:t>problema seleccionado</a:t>
            </a:r>
            <a:endParaRPr lang="es-CO" sz="3000" b="1" dirty="0" smtClean="0">
              <a:latin typeface="Verdana" pitchFamily="-106" charset="0"/>
            </a:endParaRPr>
          </a:p>
        </p:txBody>
      </p:sp>
      <p:sp>
        <p:nvSpPr>
          <p:cNvPr id="64515" name="Rectangle 3"/>
          <p:cNvSpPr>
            <a:spLocks noGrp="1" noChangeArrowheads="1"/>
          </p:cNvSpPr>
          <p:nvPr>
            <p:ph type="body" sz="half" idx="1"/>
          </p:nvPr>
        </p:nvSpPr>
        <p:spPr>
          <a:xfrm>
            <a:off x="595313" y="1838325"/>
            <a:ext cx="4484687" cy="4354513"/>
          </a:xfrm>
        </p:spPr>
        <p:txBody>
          <a:bodyPr/>
          <a:lstStyle/>
          <a:p>
            <a:pPr>
              <a:lnSpc>
                <a:spcPct val="90000"/>
              </a:lnSpc>
              <a:spcAft>
                <a:spcPts val="600"/>
              </a:spcAft>
              <a:buFont typeface="Wingdings" pitchFamily="-106" charset="2"/>
              <a:buNone/>
            </a:pPr>
            <a:r>
              <a:rPr lang="es-CO" sz="2400" smtClean="0">
                <a:latin typeface="Verdana" pitchFamily="-106" charset="0"/>
              </a:rPr>
              <a:t>Objetivos:</a:t>
            </a:r>
          </a:p>
          <a:p>
            <a:pPr marL="273050" lvl="1" indent="-209550">
              <a:lnSpc>
                <a:spcPct val="90000"/>
              </a:lnSpc>
              <a:spcAft>
                <a:spcPts val="600"/>
              </a:spcAft>
              <a:buClr>
                <a:schemeClr val="accent2"/>
              </a:buClr>
              <a:buFont typeface="Arial" charset="0"/>
              <a:buChar char="•"/>
            </a:pPr>
            <a:r>
              <a:rPr lang="es-CO" sz="1900" smtClean="0">
                <a:latin typeface="Verdana" pitchFamily="-106" charset="0"/>
              </a:rPr>
              <a:t>Establecer la metodología para llevar a cabo la obtención de datos.</a:t>
            </a:r>
          </a:p>
          <a:p>
            <a:pPr marL="273050" lvl="1" indent="-209550">
              <a:lnSpc>
                <a:spcPct val="90000"/>
              </a:lnSpc>
              <a:spcAft>
                <a:spcPts val="600"/>
              </a:spcAft>
              <a:buClr>
                <a:schemeClr val="accent2"/>
              </a:buClr>
              <a:buFont typeface="Arial" charset="0"/>
              <a:buChar char="•"/>
            </a:pPr>
            <a:r>
              <a:rPr lang="es-CO" sz="1900" smtClean="0">
                <a:latin typeface="Verdana" pitchFamily="-106" charset="0"/>
              </a:rPr>
              <a:t>Identificar las fuentes de información.</a:t>
            </a:r>
          </a:p>
          <a:p>
            <a:pPr marL="273050" lvl="1" indent="-209550">
              <a:lnSpc>
                <a:spcPct val="90000"/>
              </a:lnSpc>
              <a:spcAft>
                <a:spcPts val="600"/>
              </a:spcAft>
              <a:buClr>
                <a:schemeClr val="accent2"/>
              </a:buClr>
              <a:buFont typeface="Arial" charset="0"/>
              <a:buChar char="•"/>
            </a:pPr>
            <a:r>
              <a:rPr lang="es-CO" sz="1900" smtClean="0">
                <a:latin typeface="Verdana" pitchFamily="-106" charset="0"/>
              </a:rPr>
              <a:t>Recabar la información sobre el problema de investigación de una manera ordenada y completa.</a:t>
            </a:r>
          </a:p>
          <a:p>
            <a:pPr marL="273050" lvl="1" indent="-209550">
              <a:lnSpc>
                <a:spcPct val="90000"/>
              </a:lnSpc>
              <a:spcAft>
                <a:spcPts val="600"/>
              </a:spcAft>
              <a:buClr>
                <a:schemeClr val="accent2"/>
              </a:buClr>
              <a:buFont typeface="Arial" charset="0"/>
              <a:buChar char="•"/>
            </a:pPr>
            <a:r>
              <a:rPr lang="es-CO" sz="1900" smtClean="0">
                <a:latin typeface="Verdana" pitchFamily="-106" charset="0"/>
              </a:rPr>
              <a:t>Intercambiar experiencias  y retroalimentar la estrategia de recolección de información.</a:t>
            </a:r>
          </a:p>
        </p:txBody>
      </p:sp>
      <p:pic>
        <p:nvPicPr>
          <p:cNvPr id="64516" name="Picture 4" descr="paso 4"/>
          <p:cNvPicPr>
            <a:picLocks noGrp="1" noChangeAspect="1" noChangeArrowheads="1"/>
          </p:cNvPicPr>
          <p:nvPr>
            <p:ph sz="half" idx="2"/>
          </p:nvPr>
        </p:nvPicPr>
        <p:blipFill>
          <a:blip r:embed="rId2"/>
          <a:srcRect/>
          <a:stretch>
            <a:fillRect/>
          </a:stretch>
        </p:blipFill>
        <p:spPr>
          <a:xfrm>
            <a:off x="5227638" y="1854200"/>
            <a:ext cx="3095625" cy="4073525"/>
          </a:xfrm>
          <a:noFill/>
          <a:ln>
            <a:solidFill>
              <a:schemeClr val="tx1"/>
            </a:solidFill>
          </a:ln>
        </p:spPr>
      </p:pic>
      <p:sp>
        <p:nvSpPr>
          <p:cNvPr id="64517"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64518" name="3 Marcador de número de diapositiva"/>
          <p:cNvSpPr txBox="1">
            <a:spLocks/>
          </p:cNvSpPr>
          <p:nvPr/>
        </p:nvSpPr>
        <p:spPr bwMode="auto">
          <a:xfrm>
            <a:off x="0" y="6381750"/>
            <a:ext cx="2133600" cy="476250"/>
          </a:xfrm>
          <a:prstGeom prst="rect">
            <a:avLst/>
          </a:prstGeom>
          <a:noFill/>
          <a:ln w="9525">
            <a:noFill/>
            <a:miter lim="800000"/>
            <a:headEnd/>
            <a:tailEnd/>
          </a:ln>
        </p:spPr>
        <p:txBody>
          <a:bodyPr/>
          <a:lstStyle/>
          <a:p>
            <a:r>
              <a:rPr lang="es-CO" sz="1400"/>
              <a:t>Diapositiva </a:t>
            </a:r>
            <a:fld id="{9DBB719B-317B-4D01-8DCC-B72D30BAECA7}" type="slidenum">
              <a:rPr lang="es-CO" sz="1400"/>
              <a:pPr/>
              <a:t>40</a:t>
            </a:fld>
            <a:endParaRPr lang="es-CO" sz="1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5138" y="274638"/>
            <a:ext cx="8221662" cy="1143000"/>
          </a:xfrm>
        </p:spPr>
        <p:txBody>
          <a:bodyPr/>
          <a:lstStyle/>
          <a:p>
            <a:pPr>
              <a:lnSpc>
                <a:spcPct val="90000"/>
              </a:lnSpc>
            </a:pPr>
            <a:r>
              <a:rPr lang="es-ES" sz="3200" b="1" dirty="0" smtClean="0">
                <a:latin typeface="Verdana" pitchFamily="-106" charset="0"/>
              </a:rPr>
              <a:t>5. Analizar y discutir sobre la información obtenida</a:t>
            </a:r>
            <a:endParaRPr lang="es-CO" sz="3200" b="1" dirty="0" smtClean="0">
              <a:latin typeface="Verdana" pitchFamily="-106" charset="0"/>
            </a:endParaRPr>
          </a:p>
        </p:txBody>
      </p:sp>
      <p:sp>
        <p:nvSpPr>
          <p:cNvPr id="66563" name="Rectangle 3"/>
          <p:cNvSpPr>
            <a:spLocks noGrp="1" noChangeArrowheads="1"/>
          </p:cNvSpPr>
          <p:nvPr>
            <p:ph type="body" sz="half" idx="2"/>
          </p:nvPr>
        </p:nvSpPr>
        <p:spPr>
          <a:xfrm>
            <a:off x="4672013" y="1870075"/>
            <a:ext cx="3825875" cy="4525963"/>
          </a:xfrm>
        </p:spPr>
        <p:txBody>
          <a:bodyPr/>
          <a:lstStyle/>
          <a:p>
            <a:pPr>
              <a:lnSpc>
                <a:spcPct val="90000"/>
              </a:lnSpc>
              <a:spcAft>
                <a:spcPts val="600"/>
              </a:spcAft>
              <a:buClr>
                <a:schemeClr val="accent2"/>
              </a:buClr>
              <a:buFont typeface="Arial" charset="0"/>
              <a:buChar char="•"/>
            </a:pPr>
            <a:r>
              <a:rPr lang="es-CO" sz="2400" smtClean="0">
                <a:latin typeface="Verdana" pitchFamily="-106" charset="0"/>
              </a:rPr>
              <a:t>Proceso constante  y reiterativo de retroalimentación de la investigación.</a:t>
            </a:r>
          </a:p>
          <a:p>
            <a:pPr>
              <a:lnSpc>
                <a:spcPct val="90000"/>
              </a:lnSpc>
              <a:spcAft>
                <a:spcPts val="600"/>
              </a:spcAft>
              <a:buClr>
                <a:schemeClr val="accent2"/>
              </a:buClr>
              <a:buFont typeface="Arial" charset="0"/>
              <a:buChar char="•"/>
            </a:pPr>
            <a:r>
              <a:rPr lang="es-CO" sz="2400" smtClean="0">
                <a:latin typeface="Verdana" pitchFamily="-106" charset="0"/>
              </a:rPr>
              <a:t>Focalización del problema de investigación.</a:t>
            </a:r>
          </a:p>
          <a:p>
            <a:pPr>
              <a:lnSpc>
                <a:spcPct val="90000"/>
              </a:lnSpc>
              <a:spcAft>
                <a:spcPts val="600"/>
              </a:spcAft>
              <a:buClr>
                <a:schemeClr val="accent2"/>
              </a:buClr>
              <a:buFont typeface="Arial" charset="0"/>
              <a:buChar char="•"/>
            </a:pPr>
            <a:r>
              <a:rPr lang="es-CO" sz="2400" smtClean="0">
                <a:latin typeface="Verdana" pitchFamily="-106" charset="0"/>
              </a:rPr>
              <a:t>Discusión colectiva sobre componentes básicos de Proyecto Ciudadano.</a:t>
            </a:r>
          </a:p>
          <a:p>
            <a:pPr>
              <a:lnSpc>
                <a:spcPct val="90000"/>
              </a:lnSpc>
              <a:spcAft>
                <a:spcPts val="600"/>
              </a:spcAft>
              <a:buClr>
                <a:schemeClr val="accent2"/>
              </a:buClr>
              <a:buFont typeface="Arial" charset="0"/>
              <a:buChar char="•"/>
            </a:pPr>
            <a:endParaRPr lang="es-CO" sz="2400" smtClean="0">
              <a:latin typeface="Verdana" pitchFamily="-106" charset="0"/>
            </a:endParaRPr>
          </a:p>
        </p:txBody>
      </p:sp>
      <p:pic>
        <p:nvPicPr>
          <p:cNvPr id="66564" name="Picture 4" descr="paso 5"/>
          <p:cNvPicPr>
            <a:picLocks noGrp="1" noChangeAspect="1" noChangeArrowheads="1"/>
          </p:cNvPicPr>
          <p:nvPr>
            <p:ph sz="half" idx="1"/>
          </p:nvPr>
        </p:nvPicPr>
        <p:blipFill>
          <a:blip r:embed="rId2"/>
          <a:srcRect/>
          <a:stretch>
            <a:fillRect/>
          </a:stretch>
        </p:blipFill>
        <p:spPr>
          <a:xfrm>
            <a:off x="585788" y="2165350"/>
            <a:ext cx="4029075" cy="3552825"/>
          </a:xfrm>
          <a:noFill/>
          <a:ln>
            <a:solidFill>
              <a:schemeClr val="tx1"/>
            </a:solidFill>
          </a:ln>
        </p:spPr>
      </p:pic>
      <p:sp>
        <p:nvSpPr>
          <p:cNvPr id="66565"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66566" name="3 Marcador de número de diapositiva"/>
          <p:cNvSpPr txBox="1">
            <a:spLocks/>
          </p:cNvSpPr>
          <p:nvPr/>
        </p:nvSpPr>
        <p:spPr bwMode="auto">
          <a:xfrm>
            <a:off x="0" y="6381750"/>
            <a:ext cx="2133600" cy="476250"/>
          </a:xfrm>
          <a:prstGeom prst="rect">
            <a:avLst/>
          </a:prstGeom>
          <a:noFill/>
          <a:ln w="9525">
            <a:noFill/>
            <a:miter lim="800000"/>
            <a:headEnd/>
            <a:tailEnd/>
          </a:ln>
        </p:spPr>
        <p:txBody>
          <a:bodyPr/>
          <a:lstStyle/>
          <a:p>
            <a:r>
              <a:rPr lang="es-CO" sz="1400"/>
              <a:t>Diapositiva </a:t>
            </a:r>
            <a:fld id="{2FA1039A-98C8-4907-9137-A2A1DD7CC89A}" type="slidenum">
              <a:rPr lang="es-CO" sz="1400"/>
              <a:pPr/>
              <a:t>41</a:t>
            </a:fld>
            <a:endParaRPr lang="es-CO"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CO" sz="3300" b="1" dirty="0" smtClean="0">
                <a:latin typeface="Verdana" pitchFamily="-106" charset="0"/>
              </a:rPr>
              <a:t>6. Proponer soluciones </a:t>
            </a:r>
            <a:br>
              <a:rPr lang="es-CO" sz="3300" b="1" dirty="0" smtClean="0">
                <a:latin typeface="Verdana" pitchFamily="-106" charset="0"/>
              </a:rPr>
            </a:br>
            <a:r>
              <a:rPr lang="es-CO" sz="3300" b="1" dirty="0" smtClean="0">
                <a:latin typeface="Verdana" pitchFamily="-106" charset="0"/>
              </a:rPr>
              <a:t>y un plan de acción</a:t>
            </a:r>
            <a:endParaRPr lang="es-CO" sz="3300" b="1" dirty="0" smtClean="0"/>
          </a:p>
        </p:txBody>
      </p:sp>
      <p:sp>
        <p:nvSpPr>
          <p:cNvPr id="17411" name="Rectangle 3"/>
          <p:cNvSpPr>
            <a:spLocks noGrp="1" noChangeArrowheads="1"/>
          </p:cNvSpPr>
          <p:nvPr>
            <p:ph type="body" idx="1"/>
          </p:nvPr>
        </p:nvSpPr>
        <p:spPr>
          <a:xfrm>
            <a:off x="627063" y="1728788"/>
            <a:ext cx="7964487" cy="4525962"/>
          </a:xfrm>
        </p:spPr>
        <p:txBody>
          <a:bodyPr/>
          <a:lstStyle/>
          <a:p>
            <a:pPr>
              <a:lnSpc>
                <a:spcPct val="80000"/>
              </a:lnSpc>
              <a:spcAft>
                <a:spcPts val="600"/>
              </a:spcAft>
              <a:buClr>
                <a:schemeClr val="accent2"/>
              </a:buClr>
              <a:buFont typeface="Arial" charset="0"/>
              <a:buChar char="•"/>
            </a:pPr>
            <a:r>
              <a:rPr lang="es-ES" sz="2200" dirty="0" smtClean="0">
                <a:latin typeface="Verdana" pitchFamily="-106" charset="0"/>
              </a:rPr>
              <a:t>Es parte del proceso de análisis y discusión de la información obtenida</a:t>
            </a:r>
          </a:p>
          <a:p>
            <a:pPr>
              <a:lnSpc>
                <a:spcPct val="80000"/>
              </a:lnSpc>
              <a:spcAft>
                <a:spcPts val="600"/>
              </a:spcAft>
              <a:buClr>
                <a:schemeClr val="accent2"/>
              </a:buClr>
              <a:buFont typeface="Arial" charset="0"/>
              <a:buChar char="•"/>
            </a:pPr>
            <a:r>
              <a:rPr lang="es-CO" sz="2200" dirty="0" smtClean="0">
                <a:latin typeface="Verdana" pitchFamily="-106" charset="0"/>
              </a:rPr>
              <a:t>El grupo completo debe desarrollar un conjunto de ideas básicas acerca de cómo resolver el problema. Esto es: </a:t>
            </a:r>
          </a:p>
          <a:p>
            <a:pPr>
              <a:lnSpc>
                <a:spcPct val="80000"/>
              </a:lnSpc>
              <a:spcAft>
                <a:spcPts val="600"/>
              </a:spcAft>
              <a:buClr>
                <a:schemeClr val="accent2"/>
              </a:buClr>
              <a:buFont typeface="Wingdings" pitchFamily="-106" charset="2"/>
              <a:buChar char="Ø"/>
            </a:pPr>
            <a:r>
              <a:rPr lang="es-CO" sz="2000" dirty="0" smtClean="0">
                <a:latin typeface="Verdana" pitchFamily="-106" charset="0"/>
              </a:rPr>
              <a:t>Apoyar una política pública existente.</a:t>
            </a:r>
          </a:p>
          <a:p>
            <a:pPr>
              <a:lnSpc>
                <a:spcPct val="80000"/>
              </a:lnSpc>
              <a:spcAft>
                <a:spcPts val="600"/>
              </a:spcAft>
              <a:buClr>
                <a:schemeClr val="accent2"/>
              </a:buClr>
              <a:buFont typeface="Wingdings" pitchFamily="-106" charset="2"/>
              <a:buChar char="Ø"/>
            </a:pPr>
            <a:r>
              <a:rPr lang="es-CO" sz="2000" dirty="0" smtClean="0">
                <a:latin typeface="Verdana" pitchFamily="-106" charset="0"/>
              </a:rPr>
              <a:t>Plantear modificaciones para un política publica existente. </a:t>
            </a:r>
          </a:p>
          <a:p>
            <a:pPr>
              <a:lnSpc>
                <a:spcPct val="80000"/>
              </a:lnSpc>
              <a:spcAft>
                <a:spcPts val="600"/>
              </a:spcAft>
              <a:buClr>
                <a:schemeClr val="accent2"/>
              </a:buClr>
              <a:buFont typeface="Wingdings" pitchFamily="-106" charset="2"/>
              <a:buChar char="Ø"/>
            </a:pPr>
            <a:r>
              <a:rPr lang="es-CO" sz="2000" dirty="0" smtClean="0">
                <a:latin typeface="Verdana" pitchFamily="-106" charset="0"/>
              </a:rPr>
              <a:t>Proponer una política totalmente nueva (que puede estar inspirada en una política alternativa).</a:t>
            </a:r>
          </a:p>
          <a:p>
            <a:pPr>
              <a:lnSpc>
                <a:spcPct val="80000"/>
              </a:lnSpc>
              <a:spcAft>
                <a:spcPts val="600"/>
              </a:spcAft>
              <a:buClr>
                <a:schemeClr val="accent2"/>
              </a:buClr>
              <a:buFont typeface="Arial" charset="0"/>
              <a:buChar char="•"/>
            </a:pPr>
            <a:r>
              <a:rPr lang="es-CO" sz="2200" dirty="0" smtClean="0">
                <a:latin typeface="Verdana" pitchFamily="-106" charset="0"/>
              </a:rPr>
              <a:t>Luego, entre todos deben diseñar estrategias (un Plan de Acción) para asegurar que su propuesta sea llevada a cabo por la autoridad gubernamental responsable de resolver el problema.</a:t>
            </a:r>
          </a:p>
        </p:txBody>
      </p:sp>
      <p:sp>
        <p:nvSpPr>
          <p:cNvPr id="68612"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68613" name="3 Marcador de número de diapositiva"/>
          <p:cNvSpPr>
            <a:spLocks noGrp="1"/>
          </p:cNvSpPr>
          <p:nvPr>
            <p:ph type="sldNum" sz="quarter" idx="12"/>
          </p:nvPr>
        </p:nvSpPr>
        <p:spPr>
          <a:noFill/>
        </p:spPr>
        <p:txBody>
          <a:bodyPr/>
          <a:lstStyle/>
          <a:p>
            <a:r>
              <a:rPr lang="es-CO"/>
              <a:t>Diapositiva </a:t>
            </a:r>
            <a:fld id="{F72F3C4E-BC87-46F5-9A38-DF9823D42D65}" type="slidenum">
              <a:rPr lang="es-CO"/>
              <a:pPr/>
              <a:t>42</a:t>
            </a:fld>
            <a:endParaRPr lang="es-CO"/>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73088" y="274638"/>
            <a:ext cx="8113712" cy="1143000"/>
          </a:xfrm>
        </p:spPr>
        <p:txBody>
          <a:bodyPr/>
          <a:lstStyle/>
          <a:p>
            <a:pPr>
              <a:defRPr/>
            </a:pPr>
            <a:r>
              <a:rPr lang="es-CO" sz="3100" b="1" dirty="0" smtClean="0">
                <a:latin typeface="Verdana" pitchFamily="-106" charset="0"/>
              </a:rPr>
              <a:t>7. Desarrollar el Portafolio </a:t>
            </a:r>
            <a:br>
              <a:rPr lang="es-CO" sz="3100" b="1" dirty="0" smtClean="0">
                <a:latin typeface="Verdana" pitchFamily="-106" charset="0"/>
              </a:rPr>
            </a:br>
            <a:r>
              <a:rPr lang="es-CO" sz="3100" b="1" dirty="0" smtClean="0">
                <a:latin typeface="Verdana" pitchFamily="-106" charset="0"/>
              </a:rPr>
              <a:t>del proyecto</a:t>
            </a:r>
            <a:endParaRPr lang="es-CO" sz="3100" b="1" dirty="0">
              <a:latin typeface="Verdana"/>
              <a:cs typeface="Verdana"/>
            </a:endParaRPr>
          </a:p>
        </p:txBody>
      </p:sp>
      <p:sp>
        <p:nvSpPr>
          <p:cNvPr id="38915" name="Rectangle 3"/>
          <p:cNvSpPr>
            <a:spLocks noGrp="1" noChangeArrowheads="1"/>
          </p:cNvSpPr>
          <p:nvPr>
            <p:ph type="body" sz="half" idx="1"/>
          </p:nvPr>
        </p:nvSpPr>
        <p:spPr>
          <a:xfrm>
            <a:off x="574053" y="1755745"/>
            <a:ext cx="3863825" cy="4525963"/>
          </a:xfrm>
        </p:spPr>
        <p:txBody>
          <a:bodyPr/>
          <a:lstStyle/>
          <a:p>
            <a:pPr marL="0" indent="0">
              <a:spcAft>
                <a:spcPts val="600"/>
              </a:spcAft>
              <a:buClr>
                <a:srgbClr val="2D2D8A"/>
              </a:buClr>
              <a:buNone/>
            </a:pPr>
            <a:r>
              <a:rPr lang="es-CO" sz="1600" dirty="0" smtClean="0">
                <a:latin typeface="Verdana" pitchFamily="-106" charset="0"/>
              </a:rPr>
              <a:t>El portafolio es la síntesis gráfica y escrita de los principales hallazgos del grupo y sus propuestas para el desarrollo de una política pública. Está compuesto por una sección de exhibición (carteleras) y una de documentación (bitácora).</a:t>
            </a:r>
          </a:p>
          <a:p>
            <a:pPr marL="207963" indent="-207963">
              <a:spcAft>
                <a:spcPts val="600"/>
              </a:spcAft>
              <a:buClr>
                <a:srgbClr val="2D2D8A"/>
              </a:buClr>
              <a:buFont typeface="Arial" charset="0"/>
              <a:buChar char="•"/>
            </a:pPr>
            <a:r>
              <a:rPr lang="es-CO" sz="1700" dirty="0" smtClean="0">
                <a:latin typeface="Verdana" pitchFamily="-106" charset="0"/>
              </a:rPr>
              <a:t>Cada sección tiene cuatro componentes:</a:t>
            </a:r>
          </a:p>
          <a:p>
            <a:pPr marL="360363" lvl="1" indent="-266700">
              <a:buClr>
                <a:srgbClr val="2D2D8A"/>
              </a:buClr>
              <a:buFontTx/>
              <a:buAutoNum type="arabicPeriod"/>
            </a:pPr>
            <a:r>
              <a:rPr lang="es-CO" sz="1700" dirty="0" smtClean="0">
                <a:latin typeface="Verdana" pitchFamily="-106" charset="0"/>
              </a:rPr>
              <a:t>Diagnóstico del problema</a:t>
            </a:r>
          </a:p>
          <a:p>
            <a:pPr marL="360363" lvl="1" indent="-266700">
              <a:buClr>
                <a:srgbClr val="2D2D8A"/>
              </a:buClr>
              <a:buFontTx/>
              <a:buAutoNum type="arabicPeriod"/>
            </a:pPr>
            <a:r>
              <a:rPr lang="es-CO" sz="1700" dirty="0" smtClean="0">
                <a:latin typeface="Verdana" pitchFamily="-106" charset="0"/>
              </a:rPr>
              <a:t>Análisis de las políticas públicas vigentes</a:t>
            </a:r>
          </a:p>
          <a:p>
            <a:pPr marL="360363" lvl="1" indent="-266700">
              <a:buClr>
                <a:srgbClr val="2D2D8A"/>
              </a:buClr>
              <a:buFontTx/>
              <a:buAutoNum type="arabicPeriod"/>
            </a:pPr>
            <a:r>
              <a:rPr lang="es-CO" sz="1700" dirty="0" smtClean="0">
                <a:latin typeface="Verdana" pitchFamily="-106" charset="0"/>
              </a:rPr>
              <a:t>Propuesta de política pública del grupo</a:t>
            </a:r>
          </a:p>
          <a:p>
            <a:pPr marL="360363" lvl="1" indent="-266700">
              <a:buClr>
                <a:srgbClr val="2D2D8A"/>
              </a:buClr>
              <a:buFontTx/>
              <a:buAutoNum type="arabicPeriod"/>
            </a:pPr>
            <a:r>
              <a:rPr lang="es-CO" sz="1700" dirty="0" smtClean="0">
                <a:latin typeface="Verdana" pitchFamily="-106" charset="0"/>
              </a:rPr>
              <a:t>Plan de acción</a:t>
            </a:r>
          </a:p>
        </p:txBody>
      </p:sp>
      <p:pic>
        <p:nvPicPr>
          <p:cNvPr id="72708" name="Picture 4" descr="portafolios"/>
          <p:cNvPicPr>
            <a:picLocks noGrp="1" noChangeAspect="1" noChangeArrowheads="1"/>
          </p:cNvPicPr>
          <p:nvPr>
            <p:ph sz="half" idx="2"/>
          </p:nvPr>
        </p:nvPicPr>
        <p:blipFill>
          <a:blip r:embed="rId2"/>
          <a:srcRect/>
          <a:stretch>
            <a:fillRect/>
          </a:stretch>
        </p:blipFill>
        <p:spPr>
          <a:xfrm>
            <a:off x="4495800" y="2371725"/>
            <a:ext cx="4038600" cy="1985963"/>
          </a:xfrm>
          <a:noFill/>
        </p:spPr>
      </p:pic>
      <p:sp>
        <p:nvSpPr>
          <p:cNvPr id="72709" name="Text Box 5"/>
          <p:cNvSpPr txBox="1">
            <a:spLocks noChangeArrowheads="1"/>
          </p:cNvSpPr>
          <p:nvPr/>
        </p:nvSpPr>
        <p:spPr bwMode="auto">
          <a:xfrm>
            <a:off x="4592638" y="1870075"/>
            <a:ext cx="3741737" cy="376238"/>
          </a:xfrm>
          <a:prstGeom prst="rect">
            <a:avLst/>
          </a:prstGeom>
          <a:noFill/>
          <a:ln w="9525">
            <a:solidFill>
              <a:schemeClr val="tx1"/>
            </a:solidFill>
            <a:miter lim="800000"/>
            <a:headEnd/>
            <a:tailEnd/>
          </a:ln>
        </p:spPr>
        <p:txBody>
          <a:bodyPr>
            <a:spAutoFit/>
          </a:bodyPr>
          <a:lstStyle/>
          <a:p>
            <a:pPr>
              <a:spcBef>
                <a:spcPct val="50000"/>
              </a:spcBef>
            </a:pPr>
            <a:r>
              <a:rPr lang="es-CO">
                <a:latin typeface="Verdana" pitchFamily="-106" charset="0"/>
              </a:rPr>
              <a:t>Sección de exhibición</a:t>
            </a:r>
          </a:p>
        </p:txBody>
      </p:sp>
      <p:pic>
        <p:nvPicPr>
          <p:cNvPr id="72710" name="Picture 6" descr="j0290152"/>
          <p:cNvPicPr>
            <a:picLocks noGrp="1" noChangeAspect="1" noChangeArrowheads="1"/>
          </p:cNvPicPr>
          <p:nvPr>
            <p:ph sz="half" idx="4294967295"/>
          </p:nvPr>
        </p:nvPicPr>
        <p:blipFill>
          <a:blip r:embed="rId3"/>
          <a:srcRect/>
          <a:stretch>
            <a:fillRect/>
          </a:stretch>
        </p:blipFill>
        <p:spPr>
          <a:xfrm rot="445380">
            <a:off x="4216400" y="4337050"/>
            <a:ext cx="2501900" cy="1865313"/>
          </a:xfrm>
          <a:noFill/>
        </p:spPr>
      </p:pic>
      <p:sp>
        <p:nvSpPr>
          <p:cNvPr id="72711" name="Text Box 7"/>
          <p:cNvSpPr txBox="1">
            <a:spLocks noChangeArrowheads="1"/>
          </p:cNvSpPr>
          <p:nvPr/>
        </p:nvSpPr>
        <p:spPr bwMode="auto">
          <a:xfrm>
            <a:off x="6630988" y="4860925"/>
            <a:ext cx="1944687" cy="614363"/>
          </a:xfrm>
          <a:prstGeom prst="rect">
            <a:avLst/>
          </a:prstGeom>
          <a:noFill/>
          <a:ln w="9525">
            <a:solidFill>
              <a:schemeClr val="tx1"/>
            </a:solidFill>
            <a:miter lim="800000"/>
            <a:headEnd/>
            <a:tailEnd/>
          </a:ln>
        </p:spPr>
        <p:txBody>
          <a:bodyPr>
            <a:spAutoFit/>
          </a:bodyPr>
          <a:lstStyle/>
          <a:p>
            <a:pPr>
              <a:spcBef>
                <a:spcPct val="50000"/>
              </a:spcBef>
            </a:pPr>
            <a:r>
              <a:rPr lang="es-CO" sz="1700">
                <a:latin typeface="Verdana" pitchFamily="-106" charset="0"/>
              </a:rPr>
              <a:t>Sección de documentación</a:t>
            </a:r>
          </a:p>
        </p:txBody>
      </p:sp>
      <p:sp>
        <p:nvSpPr>
          <p:cNvPr id="72712"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72713" name="3 Marcador de número de diapositiva"/>
          <p:cNvSpPr txBox="1">
            <a:spLocks/>
          </p:cNvSpPr>
          <p:nvPr/>
        </p:nvSpPr>
        <p:spPr bwMode="auto">
          <a:xfrm>
            <a:off x="0" y="6381750"/>
            <a:ext cx="2133600" cy="476250"/>
          </a:xfrm>
          <a:prstGeom prst="rect">
            <a:avLst/>
          </a:prstGeom>
          <a:noFill/>
          <a:ln w="9525">
            <a:noFill/>
            <a:miter lim="800000"/>
            <a:headEnd/>
            <a:tailEnd/>
          </a:ln>
        </p:spPr>
        <p:txBody>
          <a:bodyPr/>
          <a:lstStyle/>
          <a:p>
            <a:r>
              <a:rPr lang="es-CO" sz="1400"/>
              <a:t>Diapositiva </a:t>
            </a:r>
            <a:fld id="{00D29656-5CFA-4D8D-9ED5-7190EFCED65B}" type="slidenum">
              <a:rPr lang="es-CO" sz="1400"/>
              <a:pPr/>
              <a:t>43</a:t>
            </a:fld>
            <a:endParaRPr lang="es-CO"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54038" y="274638"/>
            <a:ext cx="8132762" cy="1143000"/>
          </a:xfrm>
        </p:spPr>
        <p:txBody>
          <a:bodyPr/>
          <a:lstStyle/>
          <a:p>
            <a:r>
              <a:rPr lang="es-CO" sz="3600" b="1" dirty="0" smtClean="0">
                <a:latin typeface="Verdana" pitchFamily="-106" charset="0"/>
              </a:rPr>
              <a:t>8. Presentar el portafolio</a:t>
            </a:r>
          </a:p>
        </p:txBody>
      </p:sp>
      <p:sp>
        <p:nvSpPr>
          <p:cNvPr id="39939" name="Rectangle 3"/>
          <p:cNvSpPr>
            <a:spLocks noGrp="1" noChangeArrowheads="1"/>
          </p:cNvSpPr>
          <p:nvPr>
            <p:ph type="body" sz="half" idx="1"/>
          </p:nvPr>
        </p:nvSpPr>
        <p:spPr>
          <a:xfrm>
            <a:off x="515006" y="1729069"/>
            <a:ext cx="4404616" cy="4694238"/>
          </a:xfrm>
        </p:spPr>
        <p:txBody>
          <a:bodyPr/>
          <a:lstStyle/>
          <a:p>
            <a:pPr>
              <a:lnSpc>
                <a:spcPct val="80000"/>
              </a:lnSpc>
              <a:spcAft>
                <a:spcPts val="600"/>
              </a:spcAft>
              <a:buFont typeface="Wingdings 2" pitchFamily="-106" charset="2"/>
              <a:buNone/>
            </a:pPr>
            <a:r>
              <a:rPr lang="es-CO" sz="1800" b="1" dirty="0" smtClean="0">
                <a:latin typeface="Verdana" pitchFamily="-106" charset="0"/>
              </a:rPr>
              <a:t>  </a:t>
            </a:r>
            <a:r>
              <a:rPr lang="es-CO" sz="1800" b="1" dirty="0" smtClean="0">
                <a:solidFill>
                  <a:srgbClr val="2D2D8A"/>
                </a:solidFill>
                <a:latin typeface="Verdana" pitchFamily="-106" charset="0"/>
              </a:rPr>
              <a:t>Metas de la presentación:</a:t>
            </a:r>
          </a:p>
          <a:p>
            <a:pPr marL="168275" indent="-168275">
              <a:lnSpc>
                <a:spcPct val="90000"/>
              </a:lnSpc>
              <a:spcAft>
                <a:spcPts val="600"/>
              </a:spcAft>
              <a:buClr>
                <a:srgbClr val="2D2D8A"/>
              </a:buClr>
              <a:buFont typeface="Arial" charset="0"/>
              <a:buChar char="•"/>
            </a:pPr>
            <a:r>
              <a:rPr lang="es-CO" sz="1500" b="1" dirty="0" smtClean="0">
                <a:solidFill>
                  <a:schemeClr val="accent2"/>
                </a:solidFill>
                <a:latin typeface="Verdana" pitchFamily="-106" charset="0"/>
              </a:rPr>
              <a:t>Equipo 1:</a:t>
            </a:r>
            <a:r>
              <a:rPr lang="es-CO" sz="1500" dirty="0" smtClean="0">
                <a:solidFill>
                  <a:schemeClr val="accent2"/>
                </a:solidFill>
                <a:latin typeface="Verdana" pitchFamily="-106" charset="0"/>
              </a:rPr>
              <a:t> </a:t>
            </a:r>
            <a:r>
              <a:rPr lang="es-CO" sz="1500" dirty="0" smtClean="0">
                <a:latin typeface="Verdana" pitchFamily="-106" charset="0"/>
              </a:rPr>
              <a:t>Explicar el problema escogido, cuál es su importancia y qué nivel del gobierno o qué instancia administrativa debe encargarse de su solución.</a:t>
            </a:r>
          </a:p>
          <a:p>
            <a:pPr marL="168275" indent="-168275">
              <a:lnSpc>
                <a:spcPct val="90000"/>
              </a:lnSpc>
              <a:spcAft>
                <a:spcPts val="600"/>
              </a:spcAft>
              <a:buClr>
                <a:srgbClr val="2D2D8A"/>
              </a:buClr>
              <a:buFont typeface="Arial" charset="0"/>
              <a:buChar char="•"/>
            </a:pPr>
            <a:r>
              <a:rPr lang="es-CO" sz="1500" b="1" dirty="0" smtClean="0">
                <a:solidFill>
                  <a:srgbClr val="333399"/>
                </a:solidFill>
                <a:latin typeface="Verdana" pitchFamily="-106" charset="0"/>
              </a:rPr>
              <a:t>Equipo 2:</a:t>
            </a:r>
            <a:r>
              <a:rPr lang="es-CO" sz="1500" dirty="0" smtClean="0">
                <a:solidFill>
                  <a:srgbClr val="333399"/>
                </a:solidFill>
                <a:latin typeface="Verdana" pitchFamily="-106" charset="0"/>
              </a:rPr>
              <a:t> </a:t>
            </a:r>
            <a:r>
              <a:rPr lang="es-CO" sz="1500" dirty="0" smtClean="0">
                <a:latin typeface="Verdana" pitchFamily="-106" charset="0"/>
              </a:rPr>
              <a:t>Presentar y analizar el conjunto de políticas públicas vigentes o alternativas, dirigidas a responder al problema seleccionado por el grupo.</a:t>
            </a:r>
          </a:p>
          <a:p>
            <a:pPr marL="168275" indent="-168275">
              <a:lnSpc>
                <a:spcPct val="90000"/>
              </a:lnSpc>
              <a:spcAft>
                <a:spcPts val="600"/>
              </a:spcAft>
              <a:buClr>
                <a:srgbClr val="2D2D8A"/>
              </a:buClr>
              <a:buFont typeface="Arial" charset="0"/>
              <a:buChar char="•"/>
            </a:pPr>
            <a:r>
              <a:rPr lang="es-CO" sz="1500" b="1" dirty="0" smtClean="0">
                <a:solidFill>
                  <a:srgbClr val="333399"/>
                </a:solidFill>
                <a:latin typeface="Verdana" pitchFamily="-106" charset="0"/>
              </a:rPr>
              <a:t>Equipo 3:</a:t>
            </a:r>
            <a:r>
              <a:rPr lang="es-CO" sz="1500" dirty="0" smtClean="0">
                <a:solidFill>
                  <a:srgbClr val="333399"/>
                </a:solidFill>
                <a:latin typeface="Verdana" pitchFamily="-106" charset="0"/>
              </a:rPr>
              <a:t> </a:t>
            </a:r>
            <a:r>
              <a:rPr lang="es-CO" sz="1500" dirty="0" smtClean="0">
                <a:latin typeface="Verdana" pitchFamily="-106" charset="0"/>
              </a:rPr>
              <a:t>Desarrollar, explicar y justificar la propuesta de política pública diseñada por el grupo para solucionar el problema de estudio.</a:t>
            </a:r>
          </a:p>
          <a:p>
            <a:pPr marL="168275" indent="-168275">
              <a:lnSpc>
                <a:spcPct val="90000"/>
              </a:lnSpc>
              <a:spcAft>
                <a:spcPts val="600"/>
              </a:spcAft>
              <a:buClr>
                <a:srgbClr val="2D2D8A"/>
              </a:buClr>
              <a:buFont typeface="Arial" charset="0"/>
              <a:buChar char="•"/>
            </a:pPr>
            <a:r>
              <a:rPr lang="es-CO" sz="1500" b="1" dirty="0" smtClean="0">
                <a:solidFill>
                  <a:srgbClr val="333399"/>
                </a:solidFill>
                <a:latin typeface="Verdana" pitchFamily="-106" charset="0"/>
              </a:rPr>
              <a:t>Equipo 4:</a:t>
            </a:r>
            <a:r>
              <a:rPr lang="es-CO" sz="1500" dirty="0" smtClean="0">
                <a:latin typeface="Verdana" pitchFamily="-106" charset="0"/>
              </a:rPr>
              <a:t> Desarrollar un plan de acción que muestre cómo los ciudadanos pueden influir en las autoridades competentes para lograr que adopten la propuesta de política pública propuesta por el grupo.</a:t>
            </a:r>
          </a:p>
        </p:txBody>
      </p:sp>
      <p:pic>
        <p:nvPicPr>
          <p:cNvPr id="73732" name="Picture 4" descr="paso 7"/>
          <p:cNvPicPr>
            <a:picLocks noGrp="1" noChangeAspect="1" noChangeArrowheads="1"/>
          </p:cNvPicPr>
          <p:nvPr>
            <p:ph sz="half" idx="2"/>
          </p:nvPr>
        </p:nvPicPr>
        <p:blipFill>
          <a:blip r:embed="rId2"/>
          <a:srcRect/>
          <a:stretch>
            <a:fillRect/>
          </a:stretch>
        </p:blipFill>
        <p:spPr>
          <a:xfrm>
            <a:off x="4924425" y="2019300"/>
            <a:ext cx="3494088" cy="3708400"/>
          </a:xfrm>
          <a:noFill/>
          <a:ln>
            <a:solidFill>
              <a:schemeClr val="tx1"/>
            </a:solidFill>
          </a:ln>
        </p:spPr>
      </p:pic>
      <p:sp>
        <p:nvSpPr>
          <p:cNvPr id="73733"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73734" name="3 Marcador de número de diapositiva"/>
          <p:cNvSpPr txBox="1">
            <a:spLocks/>
          </p:cNvSpPr>
          <p:nvPr/>
        </p:nvSpPr>
        <p:spPr bwMode="auto">
          <a:xfrm>
            <a:off x="0" y="6381750"/>
            <a:ext cx="2133600" cy="476250"/>
          </a:xfrm>
          <a:prstGeom prst="rect">
            <a:avLst/>
          </a:prstGeom>
          <a:noFill/>
          <a:ln w="9525">
            <a:noFill/>
            <a:miter lim="800000"/>
            <a:headEnd/>
            <a:tailEnd/>
          </a:ln>
        </p:spPr>
        <p:txBody>
          <a:bodyPr/>
          <a:lstStyle/>
          <a:p>
            <a:r>
              <a:rPr lang="es-CO" sz="1400"/>
              <a:t>Diapositiva </a:t>
            </a:r>
            <a:fld id="{11C781F6-42F8-48B3-BFDE-7CBF8F08362B}" type="slidenum">
              <a:rPr lang="es-CO" sz="1400"/>
              <a:pPr/>
              <a:t>44</a:t>
            </a:fld>
            <a:endParaRPr lang="es-CO"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54038" y="274638"/>
            <a:ext cx="8132762" cy="1143000"/>
          </a:xfrm>
        </p:spPr>
        <p:txBody>
          <a:bodyPr/>
          <a:lstStyle/>
          <a:p>
            <a:r>
              <a:rPr lang="es-CO" sz="3600" b="1" dirty="0" smtClean="0">
                <a:latin typeface="Verdana" pitchFamily="-106" charset="0"/>
              </a:rPr>
              <a:t>9. Evaluar la experiencia</a:t>
            </a:r>
          </a:p>
        </p:txBody>
      </p:sp>
      <p:sp>
        <p:nvSpPr>
          <p:cNvPr id="39939" name="Rectangle 3"/>
          <p:cNvSpPr>
            <a:spLocks noGrp="1" noChangeArrowheads="1"/>
          </p:cNvSpPr>
          <p:nvPr>
            <p:ph type="body" sz="half" idx="1"/>
          </p:nvPr>
        </p:nvSpPr>
        <p:spPr>
          <a:xfrm>
            <a:off x="515006" y="1729069"/>
            <a:ext cx="8010392" cy="4694238"/>
          </a:xfrm>
        </p:spPr>
        <p:txBody>
          <a:bodyPr/>
          <a:lstStyle/>
          <a:p>
            <a:pPr marL="80963" indent="6350" algn="ctr">
              <a:lnSpc>
                <a:spcPct val="80000"/>
              </a:lnSpc>
              <a:spcAft>
                <a:spcPts val="600"/>
              </a:spcAft>
              <a:buClr>
                <a:schemeClr val="accent6"/>
              </a:buClr>
              <a:buNone/>
            </a:pPr>
            <a:r>
              <a:rPr lang="es-CO" sz="2400" dirty="0" smtClean="0">
                <a:latin typeface="Verdana" pitchFamily="-106" charset="0"/>
              </a:rPr>
              <a:t>Llenen los círculo entre todos, escribiendo en cada uno los aprendizajes correspondientes que tuvieron con Proyecto Ciudadano</a:t>
            </a:r>
          </a:p>
        </p:txBody>
      </p:sp>
      <p:sp>
        <p:nvSpPr>
          <p:cNvPr id="73733" name="AutoShape 4"/>
          <p:cNvSpPr>
            <a:spLocks noChangeArrowheads="1"/>
          </p:cNvSpPr>
          <p:nvPr/>
        </p:nvSpPr>
        <p:spPr bwMode="auto">
          <a:xfrm>
            <a:off x="339725" y="1577975"/>
            <a:ext cx="8391525" cy="4662488"/>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73734" name="3 Marcador de número de diapositiva"/>
          <p:cNvSpPr txBox="1">
            <a:spLocks/>
          </p:cNvSpPr>
          <p:nvPr/>
        </p:nvSpPr>
        <p:spPr bwMode="auto">
          <a:xfrm>
            <a:off x="0" y="6381750"/>
            <a:ext cx="2133600" cy="476250"/>
          </a:xfrm>
          <a:prstGeom prst="rect">
            <a:avLst/>
          </a:prstGeom>
          <a:noFill/>
          <a:ln w="9525">
            <a:noFill/>
            <a:miter lim="800000"/>
            <a:headEnd/>
            <a:tailEnd/>
          </a:ln>
        </p:spPr>
        <p:txBody>
          <a:bodyPr/>
          <a:lstStyle/>
          <a:p>
            <a:r>
              <a:rPr lang="es-CO" sz="1400"/>
              <a:t>Diapositiva </a:t>
            </a:r>
            <a:fld id="{11C781F6-42F8-48B3-BFDE-7CBF8F08362B}" type="slidenum">
              <a:rPr lang="es-CO" sz="1400"/>
              <a:pPr/>
              <a:t>45</a:t>
            </a:fld>
            <a:endParaRPr lang="es-CO" sz="1400"/>
          </a:p>
        </p:txBody>
      </p:sp>
      <p:sp>
        <p:nvSpPr>
          <p:cNvPr id="8" name="Oval 17"/>
          <p:cNvSpPr>
            <a:spLocks noChangeArrowheads="1"/>
          </p:cNvSpPr>
          <p:nvPr/>
        </p:nvSpPr>
        <p:spPr bwMode="auto">
          <a:xfrm>
            <a:off x="3350330" y="2803057"/>
            <a:ext cx="2313802" cy="2148720"/>
          </a:xfrm>
          <a:prstGeom prst="ellipse">
            <a:avLst/>
          </a:prstGeom>
          <a:noFill/>
          <a:ln w="12700">
            <a:solidFill>
              <a:srgbClr val="2D2D8A"/>
            </a:solidFill>
            <a:round/>
            <a:headEnd/>
            <a:tailEnd/>
          </a:ln>
        </p:spPr>
        <p:txBody>
          <a:bodyPr wrap="none" lIns="0" tIns="0" rIns="0" bIns="0" anchor="ctr"/>
          <a:lstStyle/>
          <a:p>
            <a:endParaRPr lang="fr-FR"/>
          </a:p>
        </p:txBody>
      </p:sp>
      <p:sp>
        <p:nvSpPr>
          <p:cNvPr id="9" name="Oval 19"/>
          <p:cNvSpPr>
            <a:spLocks noChangeArrowheads="1"/>
          </p:cNvSpPr>
          <p:nvPr/>
        </p:nvSpPr>
        <p:spPr bwMode="auto">
          <a:xfrm>
            <a:off x="4181935" y="4043994"/>
            <a:ext cx="2241310" cy="2058495"/>
          </a:xfrm>
          <a:prstGeom prst="ellipse">
            <a:avLst/>
          </a:prstGeom>
          <a:noFill/>
          <a:ln w="12700">
            <a:solidFill>
              <a:srgbClr val="2D2D8A"/>
            </a:solidFill>
            <a:round/>
            <a:headEnd/>
            <a:tailEnd/>
          </a:ln>
        </p:spPr>
        <p:txBody>
          <a:bodyPr wrap="none" lIns="0" tIns="0" rIns="0" bIns="0" anchor="ctr"/>
          <a:lstStyle/>
          <a:p>
            <a:endParaRPr lang="fr-FR"/>
          </a:p>
        </p:txBody>
      </p:sp>
      <p:sp>
        <p:nvSpPr>
          <p:cNvPr id="10" name="Oval 20"/>
          <p:cNvSpPr>
            <a:spLocks noChangeArrowheads="1"/>
          </p:cNvSpPr>
          <p:nvPr/>
        </p:nvSpPr>
        <p:spPr bwMode="auto">
          <a:xfrm>
            <a:off x="2525503" y="4043994"/>
            <a:ext cx="2243381" cy="2045795"/>
          </a:xfrm>
          <a:prstGeom prst="ellipse">
            <a:avLst/>
          </a:prstGeom>
          <a:noFill/>
          <a:ln w="12700">
            <a:solidFill>
              <a:srgbClr val="2D2D8A"/>
            </a:solidFill>
            <a:round/>
            <a:headEnd/>
            <a:tailEnd/>
          </a:ln>
        </p:spPr>
        <p:txBody>
          <a:bodyPr wrap="none" lIns="0" tIns="0" rIns="0" bIns="0" anchor="ctr"/>
          <a:lstStyle/>
          <a:p>
            <a:endParaRPr lang="fr-FR"/>
          </a:p>
        </p:txBody>
      </p:sp>
      <p:sp>
        <p:nvSpPr>
          <p:cNvPr id="11" name="Text Box 21"/>
          <p:cNvSpPr txBox="1">
            <a:spLocks noChangeArrowheads="1"/>
          </p:cNvSpPr>
          <p:nvPr/>
        </p:nvSpPr>
        <p:spPr bwMode="auto">
          <a:xfrm>
            <a:off x="3488986" y="3454270"/>
            <a:ext cx="1990023" cy="184666"/>
          </a:xfrm>
          <a:prstGeom prst="rect">
            <a:avLst/>
          </a:prstGeom>
          <a:noFill/>
          <a:ln w="12700">
            <a:noFill/>
            <a:miter lim="800000"/>
            <a:headEnd/>
            <a:tailEnd/>
          </a:ln>
        </p:spPr>
        <p:txBody>
          <a:bodyPr wrap="square" lIns="0" tIns="0" rIns="0" bIns="0">
            <a:spAutoFit/>
          </a:bodyPr>
          <a:lstStyle/>
          <a:p>
            <a:pPr>
              <a:spcBef>
                <a:spcPct val="50000"/>
              </a:spcBef>
            </a:pPr>
            <a:r>
              <a:rPr lang="es-CO" sz="1200" b="1" dirty="0">
                <a:latin typeface="Verdana" pitchFamily="-106" charset="0"/>
              </a:rPr>
              <a:t>CONOCIMIENTOS</a:t>
            </a:r>
          </a:p>
        </p:txBody>
      </p:sp>
      <p:sp>
        <p:nvSpPr>
          <p:cNvPr id="12" name="Text Box 22"/>
          <p:cNvSpPr txBox="1">
            <a:spLocks noChangeArrowheads="1"/>
          </p:cNvSpPr>
          <p:nvPr/>
        </p:nvSpPr>
        <p:spPr bwMode="auto">
          <a:xfrm>
            <a:off x="2287597" y="4827416"/>
            <a:ext cx="622316" cy="147328"/>
          </a:xfrm>
          <a:prstGeom prst="rect">
            <a:avLst/>
          </a:prstGeom>
          <a:noFill/>
          <a:ln w="12700">
            <a:noFill/>
            <a:miter lim="800000"/>
            <a:headEnd/>
            <a:tailEnd/>
          </a:ln>
        </p:spPr>
        <p:txBody>
          <a:bodyPr wrap="square" lIns="0" tIns="0" rIns="0" bIns="0">
            <a:spAutoFit/>
          </a:bodyPr>
          <a:lstStyle/>
          <a:p>
            <a:pPr>
              <a:spcBef>
                <a:spcPct val="50000"/>
              </a:spcBef>
            </a:pPr>
            <a:endParaRPr lang="fr-FR"/>
          </a:p>
        </p:txBody>
      </p:sp>
      <p:sp>
        <p:nvSpPr>
          <p:cNvPr id="13" name="Text Box 35"/>
          <p:cNvSpPr txBox="1">
            <a:spLocks noChangeArrowheads="1"/>
          </p:cNvSpPr>
          <p:nvPr/>
        </p:nvSpPr>
        <p:spPr bwMode="auto">
          <a:xfrm>
            <a:off x="2696407" y="4962815"/>
            <a:ext cx="1405702" cy="184666"/>
          </a:xfrm>
          <a:prstGeom prst="rect">
            <a:avLst/>
          </a:prstGeom>
          <a:noFill/>
          <a:ln w="12700">
            <a:noFill/>
            <a:miter lim="800000"/>
            <a:headEnd/>
            <a:tailEnd/>
          </a:ln>
        </p:spPr>
        <p:txBody>
          <a:bodyPr wrap="square" lIns="0" tIns="0" rIns="0" bIns="0">
            <a:spAutoFit/>
          </a:bodyPr>
          <a:lstStyle/>
          <a:p>
            <a:pPr>
              <a:spcBef>
                <a:spcPct val="50000"/>
              </a:spcBef>
            </a:pPr>
            <a:r>
              <a:rPr lang="es-CO" sz="1200" b="1" dirty="0">
                <a:latin typeface="Verdana" pitchFamily="-106" charset="0"/>
              </a:rPr>
              <a:t>HABILIDADES</a:t>
            </a:r>
          </a:p>
        </p:txBody>
      </p:sp>
      <p:sp>
        <p:nvSpPr>
          <p:cNvPr id="14" name="Text Box 36"/>
          <p:cNvSpPr txBox="1">
            <a:spLocks noChangeArrowheads="1"/>
          </p:cNvSpPr>
          <p:nvPr/>
        </p:nvSpPr>
        <p:spPr bwMode="auto">
          <a:xfrm>
            <a:off x="4795891" y="4967236"/>
            <a:ext cx="1405702" cy="184666"/>
          </a:xfrm>
          <a:prstGeom prst="rect">
            <a:avLst/>
          </a:prstGeom>
          <a:noFill/>
          <a:ln w="12700">
            <a:noFill/>
            <a:miter lim="800000"/>
            <a:headEnd/>
            <a:tailEnd/>
          </a:ln>
        </p:spPr>
        <p:txBody>
          <a:bodyPr wrap="square" lIns="0" tIns="0" rIns="0" bIns="0">
            <a:spAutoFit/>
          </a:bodyPr>
          <a:lstStyle/>
          <a:p>
            <a:pPr>
              <a:spcBef>
                <a:spcPct val="50000"/>
              </a:spcBef>
            </a:pPr>
            <a:r>
              <a:rPr lang="es-CO" sz="1200" b="1" dirty="0">
                <a:latin typeface="Verdana" pitchFamily="-106" charset="0"/>
              </a:rPr>
              <a:t>ACTITUDES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0088" y="1414463"/>
            <a:ext cx="7772400" cy="2673350"/>
          </a:xfrm>
          <a:ln w="15875">
            <a:solidFill>
              <a:srgbClr val="2D2D8A"/>
            </a:solidFill>
          </a:ln>
        </p:spPr>
        <p:txBody>
          <a:bodyPr/>
          <a:lstStyle/>
          <a:p>
            <a:pPr eaLnBrk="1" hangingPunct="1"/>
            <a:r>
              <a:rPr lang="es-CO" sz="4000" b="1" dirty="0" smtClean="0">
                <a:latin typeface="Verdana" pitchFamily="-106" charset="0"/>
              </a:rPr>
              <a:t>TERCER MÓDULO:</a:t>
            </a:r>
            <a:br>
              <a:rPr lang="es-CO" sz="4000" b="1" dirty="0" smtClean="0">
                <a:latin typeface="Verdana" pitchFamily="-106" charset="0"/>
              </a:rPr>
            </a:br>
            <a:r>
              <a:rPr lang="es-CO" sz="4000" b="1" dirty="0" smtClean="0">
                <a:latin typeface="Verdana" pitchFamily="-106" charset="0"/>
              </a:rPr>
              <a:t>¿Qué son los derechos humanos?</a:t>
            </a:r>
          </a:p>
        </p:txBody>
      </p:sp>
      <p:sp>
        <p:nvSpPr>
          <p:cNvPr id="2051" name="Rectangle 3"/>
          <p:cNvSpPr>
            <a:spLocks noGrp="1" noChangeArrowheads="1"/>
          </p:cNvSpPr>
          <p:nvPr>
            <p:ph type="subTitle" idx="1"/>
          </p:nvPr>
        </p:nvSpPr>
        <p:spPr>
          <a:xfrm>
            <a:off x="708025" y="5292725"/>
            <a:ext cx="7786688" cy="630238"/>
          </a:xfrm>
          <a:solidFill>
            <a:schemeClr val="accent6">
              <a:lumMod val="20000"/>
              <a:lumOff val="80000"/>
              <a:alpha val="81000"/>
            </a:schemeClr>
          </a:solidFill>
          <a:ln w="28575" cap="flat" algn="ctr">
            <a:solidFill>
              <a:srgbClr val="2D2D8A"/>
            </a:solidFill>
            <a:headEnd type="none" w="med" len="med"/>
            <a:tailEnd type="none" w="med" len="med"/>
          </a:ln>
        </p:spPr>
        <p:txBody>
          <a:bodyPr/>
          <a:lstStyle/>
          <a:p>
            <a:pPr eaLnBrk="1" hangingPunct="1">
              <a:buFont typeface="Wingdings" pitchFamily="-106" charset="2"/>
              <a:buNone/>
            </a:pPr>
            <a:r>
              <a:rPr lang="es-CO" smtClean="0">
                <a:latin typeface="Verdana" pitchFamily="-106" charset="0"/>
              </a:rPr>
              <a:t>Guía de Capacitación</a:t>
            </a:r>
            <a:endParaRPr lang="es-CO" b="1" smtClean="0">
              <a:latin typeface="Verdana" pitchFamily="-10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FR"/>
          </a:p>
        </p:txBody>
      </p:sp>
      <p:sp>
        <p:nvSpPr>
          <p:cNvPr id="4" name="Slide Number Placeholder 3"/>
          <p:cNvSpPr>
            <a:spLocks noGrp="1"/>
          </p:cNvSpPr>
          <p:nvPr>
            <p:ph type="sldNum" sz="quarter" idx="12"/>
          </p:nvPr>
        </p:nvSpPr>
        <p:spPr/>
        <p:txBody>
          <a:bodyPr/>
          <a:lstStyle/>
          <a:p>
            <a:r>
              <a:rPr lang="es-CO" smtClean="0"/>
              <a:t>Diapositiva </a:t>
            </a:r>
            <a:fld id="{A1B132BA-D35B-46E8-854B-BA66C21F1D23}" type="slidenum">
              <a:rPr lang="es-CO" smtClean="0"/>
              <a:pPr/>
              <a:t>47</a:t>
            </a:fld>
            <a:endParaRPr lang="es-CO"/>
          </a:p>
        </p:txBody>
      </p:sp>
      <p:pic>
        <p:nvPicPr>
          <p:cNvPr id="5" name="Picture 4"/>
          <p:cNvPicPr>
            <a:picLocks noChangeAspect="1"/>
          </p:cNvPicPr>
          <p:nvPr/>
        </p:nvPicPr>
        <p:blipFill>
          <a:blip r:embed="rId2"/>
          <a:stretch>
            <a:fillRect/>
          </a:stretch>
        </p:blipFill>
        <p:spPr>
          <a:xfrm>
            <a:off x="0" y="366515"/>
            <a:ext cx="9171268" cy="591401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652082" y="1755504"/>
            <a:ext cx="8623300" cy="4828754"/>
          </a:xfrm>
        </p:spPr>
        <p:txBody>
          <a:bodyPr/>
          <a:lstStyle/>
          <a:p>
            <a:pPr marL="0" indent="0">
              <a:lnSpc>
                <a:spcPct val="90000"/>
              </a:lnSpc>
              <a:spcAft>
                <a:spcPts val="600"/>
              </a:spcAft>
              <a:buFont typeface="Wingdings 2" pitchFamily="-106" charset="2"/>
              <a:buNone/>
            </a:pPr>
            <a:r>
              <a:rPr lang="es-ES" sz="1800" b="1" dirty="0" smtClean="0">
                <a:latin typeface="Verdana" pitchFamily="-106" charset="0"/>
              </a:rPr>
              <a:t>Surgimiento </a:t>
            </a:r>
          </a:p>
          <a:p>
            <a:pPr marL="0" indent="0">
              <a:lnSpc>
                <a:spcPct val="90000"/>
              </a:lnSpc>
              <a:spcAft>
                <a:spcPts val="600"/>
              </a:spcAft>
              <a:buClr>
                <a:schemeClr val="accent6"/>
              </a:buClr>
              <a:buFont typeface="Arial"/>
              <a:buChar char="•"/>
            </a:pPr>
            <a:r>
              <a:rPr lang="es-ES" sz="1800" dirty="0" smtClean="0">
                <a:latin typeface="Verdana" pitchFamily="-106" charset="0"/>
              </a:rPr>
              <a:t> Respetar la dignidad humana.</a:t>
            </a:r>
          </a:p>
          <a:p>
            <a:pPr marL="0" indent="0">
              <a:lnSpc>
                <a:spcPct val="90000"/>
              </a:lnSpc>
              <a:spcAft>
                <a:spcPts val="600"/>
              </a:spcAft>
              <a:buClr>
                <a:schemeClr val="accent6"/>
              </a:buClr>
              <a:buFont typeface="Arial"/>
              <a:buChar char="•"/>
            </a:pPr>
            <a:r>
              <a:rPr lang="es-ES" sz="1800" dirty="0" smtClean="0">
                <a:latin typeface="Verdana" pitchFamily="-106" charset="0"/>
              </a:rPr>
              <a:t> Prevenir el abuso de poder.</a:t>
            </a:r>
          </a:p>
          <a:p>
            <a:pPr marL="0" indent="0">
              <a:lnSpc>
                <a:spcPct val="90000"/>
              </a:lnSpc>
              <a:spcAft>
                <a:spcPts val="600"/>
              </a:spcAft>
              <a:buClr>
                <a:schemeClr val="accent6"/>
              </a:buClr>
              <a:buFont typeface="Arial"/>
              <a:buChar char="•"/>
            </a:pPr>
            <a:r>
              <a:rPr lang="es-ES" sz="1800" dirty="0" smtClean="0">
                <a:latin typeface="Verdana" pitchFamily="-106" charset="0"/>
              </a:rPr>
              <a:t> Todos los seres humanos, sin excepción.</a:t>
            </a:r>
          </a:p>
          <a:p>
            <a:pPr marL="0" indent="0">
              <a:lnSpc>
                <a:spcPct val="90000"/>
              </a:lnSpc>
              <a:spcAft>
                <a:spcPts val="600"/>
              </a:spcAft>
              <a:buClr>
                <a:schemeClr val="accent6"/>
              </a:buClr>
              <a:buFont typeface="Arial"/>
              <a:buChar char="•"/>
            </a:pPr>
            <a:r>
              <a:rPr lang="es-ES" sz="1800" dirty="0" smtClean="0">
                <a:latin typeface="Verdana" pitchFamily="-106" charset="0"/>
              </a:rPr>
              <a:t> Garantías y libertades básicas.</a:t>
            </a:r>
            <a:endParaRPr lang="es-CO" sz="1800" dirty="0" smtClean="0">
              <a:latin typeface="Verdana" pitchFamily="-106" charset="0"/>
            </a:endParaRPr>
          </a:p>
          <a:p>
            <a:pPr marL="0" indent="0">
              <a:lnSpc>
                <a:spcPct val="90000"/>
              </a:lnSpc>
              <a:spcAft>
                <a:spcPts val="600"/>
              </a:spcAft>
              <a:buNone/>
            </a:pPr>
            <a:r>
              <a:rPr lang="es-CO" sz="1800" b="1" dirty="0" smtClean="0">
                <a:latin typeface="Verdana" pitchFamily="-106" charset="0"/>
              </a:rPr>
              <a:t>Evolución en América Latina y el Caribe</a:t>
            </a:r>
          </a:p>
          <a:p>
            <a:pPr marL="0" indent="0">
              <a:lnSpc>
                <a:spcPct val="90000"/>
              </a:lnSpc>
              <a:spcAft>
                <a:spcPts val="600"/>
              </a:spcAft>
              <a:buClr>
                <a:schemeClr val="accent6"/>
              </a:buClr>
              <a:buFont typeface="Arial"/>
              <a:buChar char="•"/>
            </a:pPr>
            <a:r>
              <a:rPr lang="es-CO" sz="1800" b="1" dirty="0" smtClean="0">
                <a:latin typeface="Verdana" pitchFamily="-106" charset="0"/>
              </a:rPr>
              <a:t> </a:t>
            </a:r>
            <a:r>
              <a:rPr lang="es-CO" sz="1800" dirty="0" smtClean="0">
                <a:latin typeface="Verdana" pitchFamily="-106" charset="0"/>
              </a:rPr>
              <a:t>Esclavitud, mita, encomienda, palenque, resguardo.</a:t>
            </a:r>
          </a:p>
          <a:p>
            <a:pPr marL="0" indent="0">
              <a:lnSpc>
                <a:spcPct val="90000"/>
              </a:lnSpc>
              <a:spcAft>
                <a:spcPts val="600"/>
              </a:spcAft>
              <a:buClr>
                <a:schemeClr val="accent6"/>
              </a:buClr>
              <a:buFont typeface="Arial"/>
              <a:buChar char="•"/>
            </a:pPr>
            <a:r>
              <a:rPr lang="es-CO" sz="1800" b="1" dirty="0" smtClean="0">
                <a:latin typeface="Verdana" pitchFamily="-106" charset="0"/>
              </a:rPr>
              <a:t> </a:t>
            </a:r>
            <a:r>
              <a:rPr lang="es-CO" sz="1800" dirty="0" smtClean="0">
                <a:latin typeface="Verdana" pitchFamily="-106" charset="0"/>
              </a:rPr>
              <a:t>Desigualdades (de etnia y de clase).</a:t>
            </a:r>
          </a:p>
          <a:p>
            <a:pPr marL="0" indent="0">
              <a:lnSpc>
                <a:spcPct val="90000"/>
              </a:lnSpc>
              <a:spcAft>
                <a:spcPts val="600"/>
              </a:spcAft>
              <a:buClr>
                <a:schemeClr val="accent6"/>
              </a:buClr>
              <a:buFont typeface="Arial"/>
              <a:buChar char="•"/>
            </a:pPr>
            <a:r>
              <a:rPr lang="es-CO" sz="1800" dirty="0" smtClean="0">
                <a:latin typeface="Verdana" pitchFamily="-106" charset="0"/>
              </a:rPr>
              <a:t> Abolición de la esclavitud e independencia de los países.</a:t>
            </a:r>
          </a:p>
          <a:p>
            <a:pPr marL="0" indent="0">
              <a:lnSpc>
                <a:spcPct val="90000"/>
              </a:lnSpc>
              <a:spcAft>
                <a:spcPts val="600"/>
              </a:spcAft>
              <a:buNone/>
            </a:pPr>
            <a:r>
              <a:rPr lang="es-CO" sz="1800" b="1" dirty="0" smtClean="0">
                <a:latin typeface="Verdana" pitchFamily="-106" charset="0"/>
              </a:rPr>
              <a:t>Formalización de los derechos humanos</a:t>
            </a:r>
          </a:p>
          <a:p>
            <a:pPr marL="0" indent="0">
              <a:lnSpc>
                <a:spcPct val="90000"/>
              </a:lnSpc>
              <a:spcAft>
                <a:spcPts val="600"/>
              </a:spcAft>
              <a:buClr>
                <a:schemeClr val="accent6"/>
              </a:buClr>
              <a:buFont typeface="Arial"/>
              <a:buChar char="•"/>
            </a:pPr>
            <a:r>
              <a:rPr lang="es-CO" sz="1800" b="1" dirty="0" smtClean="0">
                <a:latin typeface="Verdana" pitchFamily="-106" charset="0"/>
              </a:rPr>
              <a:t> </a:t>
            </a:r>
            <a:r>
              <a:rPr lang="es-CO" sz="1800" dirty="0" smtClean="0">
                <a:latin typeface="Verdana" pitchFamily="-106" charset="0"/>
              </a:rPr>
              <a:t>Declaraciones, pactos y convenciones.</a:t>
            </a:r>
          </a:p>
          <a:p>
            <a:pPr marL="0" indent="0">
              <a:lnSpc>
                <a:spcPct val="90000"/>
              </a:lnSpc>
              <a:spcAft>
                <a:spcPts val="600"/>
              </a:spcAft>
              <a:buClr>
                <a:schemeClr val="accent6"/>
              </a:buClr>
              <a:buFont typeface="Arial"/>
              <a:buChar char="•"/>
            </a:pPr>
            <a:r>
              <a:rPr lang="es-CO" sz="1800" i="1" dirty="0" smtClean="0">
                <a:latin typeface="Verdana" pitchFamily="-106" charset="0"/>
              </a:rPr>
              <a:t> </a:t>
            </a:r>
            <a:r>
              <a:rPr lang="es-CO" sz="1800" dirty="0" smtClean="0">
                <a:latin typeface="Verdana" pitchFamily="-106" charset="0"/>
              </a:rPr>
              <a:t>Declaración Universal de los Derechos Humanos (1948)</a:t>
            </a:r>
            <a:r>
              <a:rPr lang="es-CO" sz="1800" i="1" dirty="0" smtClean="0">
                <a:latin typeface="Verdana" pitchFamily="-106" charset="0"/>
              </a:rPr>
              <a:t>.</a:t>
            </a:r>
            <a:endParaRPr lang="es-ES" sz="1800" i="1" dirty="0" smtClean="0">
              <a:latin typeface="Verdana" pitchFamily="-106" charset="0"/>
            </a:endParaRPr>
          </a:p>
        </p:txBody>
      </p:sp>
      <p:sp>
        <p:nvSpPr>
          <p:cNvPr id="57348" name="AutoShape 4"/>
          <p:cNvSpPr>
            <a:spLocks noChangeArrowheads="1"/>
          </p:cNvSpPr>
          <p:nvPr/>
        </p:nvSpPr>
        <p:spPr bwMode="auto">
          <a:xfrm>
            <a:off x="336883" y="1670326"/>
            <a:ext cx="8518359" cy="4636552"/>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7349" name="3 Marcador de número de diapositiva"/>
          <p:cNvSpPr>
            <a:spLocks noGrp="1"/>
          </p:cNvSpPr>
          <p:nvPr>
            <p:ph type="sldNum" sz="quarter" idx="12"/>
          </p:nvPr>
        </p:nvSpPr>
        <p:spPr>
          <a:noFill/>
        </p:spPr>
        <p:txBody>
          <a:bodyPr/>
          <a:lstStyle/>
          <a:p>
            <a:r>
              <a:rPr lang="es-CO" dirty="0"/>
              <a:t>Diapositiva </a:t>
            </a:r>
            <a:fld id="{A5B0DE05-8B63-4A9D-B003-06226F79AD6F}" type="slidenum">
              <a:rPr lang="es-CO"/>
              <a:pPr/>
              <a:t>48</a:t>
            </a:fld>
            <a:endParaRPr lang="es-CO" dirty="0"/>
          </a:p>
        </p:txBody>
      </p:sp>
      <p:sp>
        <p:nvSpPr>
          <p:cNvPr id="26626" name="Rectangle 2"/>
          <p:cNvSpPr>
            <a:spLocks noGrp="1" noChangeArrowheads="1"/>
          </p:cNvSpPr>
          <p:nvPr>
            <p:ph type="title"/>
          </p:nvPr>
        </p:nvSpPr>
        <p:spPr/>
        <p:txBody>
          <a:bodyPr/>
          <a:lstStyle/>
          <a:p>
            <a:r>
              <a:rPr lang="es-ES" sz="3600" b="1" dirty="0" smtClean="0">
                <a:latin typeface="Verdana" pitchFamily="-106" charset="0"/>
              </a:rPr>
              <a:t>Nociones básicas sobre los derechos humanos</a:t>
            </a:r>
            <a:endParaRPr lang="es-CO" sz="3600" b="1" dirty="0" smtClean="0">
              <a:latin typeface="Verdana" pitchFamily="-10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174625"/>
            <a:ext cx="8724900" cy="730250"/>
          </a:xfrm>
        </p:spPr>
        <p:txBody>
          <a:bodyPr/>
          <a:lstStyle/>
          <a:p>
            <a:pPr eaLnBrk="1" hangingPunct="1"/>
            <a:r>
              <a:rPr lang="es-CO" sz="3400" b="1" smtClean="0">
                <a:solidFill>
                  <a:srgbClr val="FFFFFF"/>
                </a:solidFill>
                <a:latin typeface="Verdana" pitchFamily="-106" charset="0"/>
              </a:rPr>
              <a:t>Actitudes y valores democráticos</a:t>
            </a:r>
          </a:p>
        </p:txBody>
      </p:sp>
      <p:sp>
        <p:nvSpPr>
          <p:cNvPr id="931845" name="AutoShape 5"/>
          <p:cNvSpPr>
            <a:spLocks noGrp="1" noChangeArrowheads="1"/>
          </p:cNvSpPr>
          <p:nvPr>
            <p:ph type="body" idx="1"/>
          </p:nvPr>
        </p:nvSpPr>
        <p:spPr>
          <a:xfrm>
            <a:off x="130175" y="2335213"/>
            <a:ext cx="4432300" cy="4002087"/>
          </a:xfrm>
          <a:prstGeom prst="roundRect">
            <a:avLst>
              <a:gd name="adj" fmla="val 16667"/>
            </a:avLst>
          </a:prstGeom>
          <a:ln w="44450" cap="rnd">
            <a:solidFill>
              <a:schemeClr val="accent2"/>
            </a:solidFill>
            <a:prstDash val="sysDot"/>
            <a:round/>
          </a:ln>
        </p:spPr>
        <p:txBody>
          <a:bodyPr/>
          <a:lstStyle/>
          <a:p>
            <a:pPr eaLnBrk="1" hangingPunct="1">
              <a:buClr>
                <a:schemeClr val="accent2"/>
              </a:buClr>
              <a:buFont typeface="Wingdings" pitchFamily="-106" charset="2"/>
              <a:buNone/>
            </a:pPr>
            <a:r>
              <a:rPr lang="es-CO" sz="1800" b="1" dirty="0" smtClean="0">
                <a:latin typeface="Verdana" pitchFamily="-106" charset="0"/>
              </a:rPr>
              <a:t> Carácter personal:</a:t>
            </a:r>
          </a:p>
          <a:p>
            <a:pPr eaLnBrk="1" hangingPunct="1">
              <a:buClr>
                <a:schemeClr val="accent2"/>
              </a:buClr>
              <a:buFont typeface="Wingdings" pitchFamily="-106" charset="2"/>
              <a:buNone/>
            </a:pPr>
            <a:endParaRPr lang="es-CO" sz="400" b="1" dirty="0" smtClean="0">
              <a:latin typeface="Verdana" pitchFamily="-106" charset="0"/>
            </a:endParaRPr>
          </a:p>
          <a:p>
            <a:pPr marL="179388" indent="-161925" eaLnBrk="1" hangingPunct="1">
              <a:buClr>
                <a:schemeClr val="accent2"/>
              </a:buClr>
              <a:buFont typeface="Arial" charset="0"/>
              <a:buChar char="•"/>
            </a:pPr>
            <a:r>
              <a:rPr lang="es-CO" sz="1600" dirty="0" smtClean="0">
                <a:latin typeface="Verdana" pitchFamily="-106" charset="0"/>
              </a:rPr>
              <a:t>Responsabilidad moral (honestidad, valor, etc.).</a:t>
            </a:r>
          </a:p>
          <a:p>
            <a:pPr marL="179388" indent="-161925" eaLnBrk="1" hangingPunct="1">
              <a:buClr>
                <a:schemeClr val="accent2"/>
              </a:buClr>
              <a:buFont typeface="Arial" charset="0"/>
              <a:buChar char="•"/>
            </a:pPr>
            <a:r>
              <a:rPr lang="es-CO" sz="1600" dirty="0" smtClean="0">
                <a:latin typeface="Verdana" pitchFamily="-106" charset="0"/>
              </a:rPr>
              <a:t>Conciencia de los derechos humanos y disposición a repetarlos.</a:t>
            </a:r>
          </a:p>
          <a:p>
            <a:pPr marL="179388" indent="-161925" eaLnBrk="1" hangingPunct="1">
              <a:buClr>
                <a:schemeClr val="accent2"/>
              </a:buClr>
              <a:buFont typeface="Arial" charset="0"/>
              <a:buChar char="•"/>
            </a:pPr>
            <a:r>
              <a:rPr lang="es-CO" sz="1600" dirty="0" smtClean="0">
                <a:latin typeface="Verdana" pitchFamily="-106" charset="0"/>
              </a:rPr>
              <a:t>Auto-disciplina y manejo de sí mismo.</a:t>
            </a:r>
          </a:p>
          <a:p>
            <a:pPr marL="179388" indent="-161925" eaLnBrk="1" hangingPunct="1">
              <a:buClr>
                <a:schemeClr val="accent2"/>
              </a:buClr>
              <a:buFont typeface="Arial" charset="0"/>
              <a:buChar char="•"/>
            </a:pPr>
            <a:r>
              <a:rPr lang="es-CO" sz="1600" dirty="0" smtClean="0">
                <a:latin typeface="Verdana" pitchFamily="-106" charset="0"/>
              </a:rPr>
              <a:t>Respeto por las diferencias y la dignidad individual.</a:t>
            </a:r>
          </a:p>
          <a:p>
            <a:pPr marL="179388" indent="-161925" eaLnBrk="1" hangingPunct="1">
              <a:buClr>
                <a:schemeClr val="accent2"/>
              </a:buClr>
              <a:buFont typeface="Arial" charset="0"/>
              <a:buChar char="•"/>
            </a:pPr>
            <a:r>
              <a:rPr lang="es-CO" sz="1600" dirty="0" smtClean="0">
                <a:latin typeface="Verdana" pitchFamily="-106" charset="0"/>
              </a:rPr>
              <a:t>Civilidad (respeto por las opiniones de otros).</a:t>
            </a:r>
          </a:p>
          <a:p>
            <a:pPr marL="179388" indent="-161925" eaLnBrk="1" hangingPunct="1">
              <a:buClr>
                <a:schemeClr val="accent2"/>
              </a:buClr>
              <a:buFont typeface="Arial" charset="0"/>
              <a:buChar char="•"/>
            </a:pPr>
            <a:r>
              <a:rPr lang="es-CO" sz="1600" dirty="0" smtClean="0">
                <a:latin typeface="Verdana" pitchFamily="-106" charset="0"/>
              </a:rPr>
              <a:t>Compasión (preocupación por el bienestar de los demás).</a:t>
            </a:r>
          </a:p>
          <a:p>
            <a:pPr eaLnBrk="1" hangingPunct="1"/>
            <a:endParaRPr lang="es-CO" sz="1800" dirty="0" smtClean="0">
              <a:latin typeface="Verdana" pitchFamily="-106" charset="0"/>
            </a:endParaRPr>
          </a:p>
        </p:txBody>
      </p:sp>
      <p:sp>
        <p:nvSpPr>
          <p:cNvPr id="931846" name="AutoShape 6"/>
          <p:cNvSpPr>
            <a:spLocks noChangeArrowheads="1"/>
          </p:cNvSpPr>
          <p:nvPr/>
        </p:nvSpPr>
        <p:spPr bwMode="auto">
          <a:xfrm>
            <a:off x="4743450" y="2320925"/>
            <a:ext cx="4014788" cy="4043363"/>
          </a:xfrm>
          <a:prstGeom prst="roundRect">
            <a:avLst>
              <a:gd name="adj" fmla="val 16667"/>
            </a:avLst>
          </a:prstGeom>
          <a:noFill/>
          <a:ln w="44450" cap="rnd">
            <a:solidFill>
              <a:srgbClr val="333399"/>
            </a:solidFill>
            <a:prstDash val="sysDot"/>
            <a:round/>
            <a:headEnd/>
            <a:tailEnd/>
          </a:ln>
        </p:spPr>
        <p:txBody>
          <a:bodyPr wrap="none" anchor="ctr"/>
          <a:lstStyle/>
          <a:p>
            <a:endParaRPr lang="fr-FR">
              <a:latin typeface="Verdana" pitchFamily="-106" charset="0"/>
            </a:endParaRPr>
          </a:p>
        </p:txBody>
      </p:sp>
      <p:sp>
        <p:nvSpPr>
          <p:cNvPr id="931848" name="Text Box 8"/>
          <p:cNvSpPr txBox="1">
            <a:spLocks noChangeArrowheads="1"/>
          </p:cNvSpPr>
          <p:nvPr/>
        </p:nvSpPr>
        <p:spPr bwMode="auto">
          <a:xfrm>
            <a:off x="4936672" y="2454502"/>
            <a:ext cx="3778250" cy="4478148"/>
          </a:xfrm>
          <a:prstGeom prst="rect">
            <a:avLst/>
          </a:prstGeom>
          <a:noFill/>
          <a:ln w="12700">
            <a:noFill/>
            <a:miter lim="800000"/>
            <a:headEnd/>
            <a:tailEnd/>
          </a:ln>
        </p:spPr>
        <p:txBody>
          <a:bodyPr lIns="0" tIns="0" rIns="0" bIns="0">
            <a:spAutoFit/>
          </a:bodyPr>
          <a:lstStyle/>
          <a:p>
            <a:pPr algn="l">
              <a:spcAft>
                <a:spcPts val="600"/>
              </a:spcAft>
            </a:pPr>
            <a:r>
              <a:rPr lang="es-CO" sz="1700" b="1" dirty="0">
                <a:latin typeface="Verdana" pitchFamily="-106" charset="0"/>
              </a:rPr>
              <a:t>  Carácter público:</a:t>
            </a:r>
            <a:endParaRPr lang="es-CO" sz="1700" b="1" dirty="0" smtClean="0">
              <a:latin typeface="Verdana" pitchFamily="-106" charset="0"/>
            </a:endParaRPr>
          </a:p>
          <a:p>
            <a:pPr marL="173038" indent="-173038" algn="l">
              <a:spcAft>
                <a:spcPts val="600"/>
              </a:spcAft>
              <a:buClr>
                <a:schemeClr val="accent2"/>
              </a:buClr>
              <a:buFont typeface="Arial" charset="0"/>
              <a:buChar char="•"/>
            </a:pPr>
            <a:r>
              <a:rPr lang="es-CO" sz="1700" dirty="0" smtClean="0">
                <a:latin typeface="Verdana" pitchFamily="-106" charset="0"/>
                <a:ea typeface="Tahoma" pitchFamily="-106" charset="0"/>
              </a:rPr>
              <a:t>Respeto </a:t>
            </a:r>
            <a:r>
              <a:rPr lang="es-CO" sz="1700" dirty="0">
                <a:latin typeface="Verdana" pitchFamily="-106" charset="0"/>
                <a:ea typeface="Tahoma" pitchFamily="-106" charset="0"/>
              </a:rPr>
              <a:t>por la ley y disposición para buscar cambios en leyes o normas </a:t>
            </a:r>
            <a:r>
              <a:rPr lang="es-CO" sz="1700" dirty="0" smtClean="0">
                <a:latin typeface="Verdana" pitchFamily="-106" charset="0"/>
                <a:ea typeface="Tahoma" pitchFamily="-106" charset="0"/>
              </a:rPr>
              <a:t>injustas o que vulneren los derechos humanos.</a:t>
            </a:r>
          </a:p>
          <a:p>
            <a:pPr marL="173038" indent="-173038" algn="l">
              <a:spcAft>
                <a:spcPts val="600"/>
              </a:spcAft>
              <a:buClr>
                <a:schemeClr val="accent2"/>
              </a:buClr>
              <a:buFont typeface="Arial" charset="0"/>
              <a:buChar char="•"/>
            </a:pPr>
            <a:r>
              <a:rPr lang="es-CO" sz="1700" dirty="0" smtClean="0">
                <a:latin typeface="Verdana" pitchFamily="-106" charset="0"/>
                <a:ea typeface="Tahoma" pitchFamily="-106" charset="0"/>
              </a:rPr>
              <a:t>Atención </a:t>
            </a:r>
            <a:r>
              <a:rPr lang="es-CO" sz="1700" dirty="0">
                <a:latin typeface="Verdana" pitchFamily="-106" charset="0"/>
                <a:ea typeface="Tahoma" pitchFamily="-106" charset="0"/>
              </a:rPr>
              <a:t>y preocupación por los asuntos públicos.</a:t>
            </a:r>
            <a:endParaRPr lang="es-CO" sz="1700" dirty="0" smtClean="0">
              <a:latin typeface="Verdana" pitchFamily="-106" charset="0"/>
              <a:ea typeface="Tahoma" pitchFamily="-106" charset="0"/>
            </a:endParaRPr>
          </a:p>
          <a:p>
            <a:pPr marL="173038" indent="-173038" algn="l">
              <a:spcAft>
                <a:spcPts val="600"/>
              </a:spcAft>
              <a:buClr>
                <a:schemeClr val="accent2"/>
              </a:buClr>
              <a:buFont typeface="Arial" charset="0"/>
              <a:buChar char="•"/>
            </a:pPr>
            <a:r>
              <a:rPr lang="es-CO" sz="1700" dirty="0" smtClean="0">
                <a:latin typeface="Verdana" pitchFamily="-106" charset="0"/>
                <a:ea typeface="Tahoma" pitchFamily="-106" charset="0"/>
              </a:rPr>
              <a:t>Compromiso </a:t>
            </a:r>
            <a:r>
              <a:rPr lang="es-CO" sz="1700" dirty="0">
                <a:latin typeface="Verdana" pitchFamily="-106" charset="0"/>
                <a:ea typeface="Tahoma" pitchFamily="-106" charset="0"/>
              </a:rPr>
              <a:t>con el mandato de la mayoría y el respeto por los derechos de las minorías.</a:t>
            </a:r>
            <a:endParaRPr lang="es-CO" sz="1700" dirty="0" smtClean="0">
              <a:latin typeface="Verdana" pitchFamily="-106" charset="0"/>
              <a:ea typeface="Tahoma" pitchFamily="-106" charset="0"/>
            </a:endParaRPr>
          </a:p>
          <a:p>
            <a:pPr marL="173038" indent="-173038" algn="l">
              <a:spcAft>
                <a:spcPts val="600"/>
              </a:spcAft>
              <a:buClr>
                <a:schemeClr val="accent2"/>
              </a:buClr>
              <a:buFont typeface="Arial" charset="0"/>
              <a:buChar char="•"/>
            </a:pPr>
            <a:r>
              <a:rPr lang="es-CO" sz="1700" dirty="0" smtClean="0">
                <a:latin typeface="Verdana" pitchFamily="-106" charset="0"/>
                <a:ea typeface="Tahoma" pitchFamily="-106" charset="0"/>
              </a:rPr>
              <a:t>Compromiso </a:t>
            </a:r>
            <a:r>
              <a:rPr lang="es-CO" sz="1700" dirty="0">
                <a:latin typeface="Verdana" pitchFamily="-106" charset="0"/>
                <a:ea typeface="Tahoma" pitchFamily="-106" charset="0"/>
              </a:rPr>
              <a:t>con el balance entre los intereses personales </a:t>
            </a:r>
            <a:r>
              <a:rPr lang="es-CO" sz="1700" dirty="0" smtClean="0">
                <a:latin typeface="Verdana" pitchFamily="-106" charset="0"/>
                <a:ea typeface="Tahoma" pitchFamily="-106" charset="0"/>
              </a:rPr>
              <a:t>y  </a:t>
            </a:r>
            <a:r>
              <a:rPr lang="es-CO" sz="1700" dirty="0">
                <a:latin typeface="Verdana" pitchFamily="-106" charset="0"/>
                <a:ea typeface="Tahoma" pitchFamily="-106" charset="0"/>
              </a:rPr>
              <a:t>el bienestar general.</a:t>
            </a:r>
          </a:p>
          <a:p>
            <a:pPr algn="l"/>
            <a:endParaRPr lang="es-CO" dirty="0">
              <a:latin typeface="Verdana" pitchFamily="-106" charset="0"/>
              <a:ea typeface="Tahoma" pitchFamily="-106" charset="0"/>
            </a:endParaRPr>
          </a:p>
          <a:p>
            <a:pPr>
              <a:spcBef>
                <a:spcPct val="50000"/>
              </a:spcBef>
            </a:pPr>
            <a:endParaRPr lang="es-CO" dirty="0">
              <a:latin typeface="Verdana" pitchFamily="-106" charset="0"/>
              <a:ea typeface="Tahoma" pitchFamily="-106" charset="0"/>
            </a:endParaRPr>
          </a:p>
        </p:txBody>
      </p:sp>
      <p:sp>
        <p:nvSpPr>
          <p:cNvPr id="21510" name="AutoShape 4"/>
          <p:cNvSpPr>
            <a:spLocks noChangeArrowheads="1"/>
          </p:cNvSpPr>
          <p:nvPr/>
        </p:nvSpPr>
        <p:spPr bwMode="auto">
          <a:xfrm>
            <a:off x="1050925" y="1073150"/>
            <a:ext cx="6715125" cy="488950"/>
          </a:xfrm>
          <a:prstGeom prst="roundRect">
            <a:avLst>
              <a:gd name="adj" fmla="val 16667"/>
            </a:avLst>
          </a:prstGeom>
          <a:noFill/>
          <a:ln w="31750">
            <a:solidFill>
              <a:schemeClr val="accent2"/>
            </a:solidFill>
            <a:round/>
            <a:headEnd/>
            <a:tailEnd/>
          </a:ln>
        </p:spPr>
        <p:txBody>
          <a:bodyPr/>
          <a:lstStyle/>
          <a:p>
            <a:pPr marL="342900" indent="-342900">
              <a:spcBef>
                <a:spcPct val="20000"/>
              </a:spcBef>
              <a:buClr>
                <a:schemeClr val="accent2"/>
              </a:buClr>
              <a:buFont typeface="Wingdings" pitchFamily="-106" charset="2"/>
              <a:buNone/>
            </a:pPr>
            <a:r>
              <a:rPr lang="es-CO" sz="2200">
                <a:latin typeface="Verdana" pitchFamily="-106" charset="0"/>
              </a:rPr>
              <a:t>¿Qué rasgos debería </a:t>
            </a:r>
            <a:r>
              <a:rPr lang="es-CO" sz="2200" i="1">
                <a:latin typeface="Verdana" pitchFamily="-106" charset="0"/>
              </a:rPr>
              <a:t>tener </a:t>
            </a:r>
            <a:r>
              <a:rPr lang="es-CO" sz="2200">
                <a:latin typeface="Verdana" pitchFamily="-106" charset="0"/>
              </a:rPr>
              <a:t>un ciudadano?</a:t>
            </a:r>
          </a:p>
        </p:txBody>
      </p:sp>
      <p:sp>
        <p:nvSpPr>
          <p:cNvPr id="7" name="AutoShape 5"/>
          <p:cNvSpPr>
            <a:spLocks noChangeArrowheads="1"/>
          </p:cNvSpPr>
          <p:nvPr/>
        </p:nvSpPr>
        <p:spPr bwMode="auto">
          <a:xfrm>
            <a:off x="5797550" y="1684338"/>
            <a:ext cx="795338" cy="574675"/>
          </a:xfrm>
          <a:prstGeom prst="downArrow">
            <a:avLst>
              <a:gd name="adj1" fmla="val 50000"/>
              <a:gd name="adj2" fmla="val 25000"/>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wrap="none" anchor="ctr"/>
          <a:lstStyle/>
          <a:p>
            <a:pPr>
              <a:defRPr/>
            </a:pPr>
            <a:endParaRPr lang="fr-FR">
              <a:solidFill>
                <a:schemeClr val="lt1"/>
              </a:solidFill>
              <a:latin typeface="Verdana"/>
              <a:ea typeface="+mn-ea"/>
              <a:cs typeface="Verdana"/>
            </a:endParaRPr>
          </a:p>
        </p:txBody>
      </p:sp>
      <p:sp>
        <p:nvSpPr>
          <p:cNvPr id="9" name="AutoShape 6"/>
          <p:cNvSpPr>
            <a:spLocks noChangeArrowheads="1"/>
          </p:cNvSpPr>
          <p:nvPr/>
        </p:nvSpPr>
        <p:spPr bwMode="auto">
          <a:xfrm>
            <a:off x="665163" y="1989138"/>
            <a:ext cx="1714500" cy="431800"/>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dirty="0">
                <a:solidFill>
                  <a:schemeClr val="lt1"/>
                </a:solidFill>
                <a:latin typeface="Verdana"/>
                <a:ea typeface="+mn-ea"/>
                <a:cs typeface="Verdana"/>
              </a:rPr>
              <a:t>Por ejemplo</a:t>
            </a:r>
          </a:p>
        </p:txBody>
      </p:sp>
      <p:sp>
        <p:nvSpPr>
          <p:cNvPr id="10" name="AutoShape 6"/>
          <p:cNvSpPr>
            <a:spLocks noChangeArrowheads="1"/>
          </p:cNvSpPr>
          <p:nvPr/>
        </p:nvSpPr>
        <p:spPr bwMode="auto">
          <a:xfrm>
            <a:off x="6743700" y="1989138"/>
            <a:ext cx="1766888" cy="431800"/>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b="1" dirty="0">
                <a:solidFill>
                  <a:schemeClr val="lt1"/>
                </a:solidFill>
                <a:latin typeface="Verdana"/>
                <a:ea typeface="+mn-ea"/>
                <a:cs typeface="Verdana"/>
              </a:rPr>
              <a:t>Por ejemplo</a:t>
            </a:r>
          </a:p>
        </p:txBody>
      </p:sp>
      <p:sp>
        <p:nvSpPr>
          <p:cNvPr id="11" name="AutoShape 5"/>
          <p:cNvSpPr>
            <a:spLocks noChangeArrowheads="1"/>
          </p:cNvSpPr>
          <p:nvPr/>
        </p:nvSpPr>
        <p:spPr bwMode="auto">
          <a:xfrm>
            <a:off x="2651125" y="1676400"/>
            <a:ext cx="795338" cy="574675"/>
          </a:xfrm>
          <a:prstGeom prst="downArrow">
            <a:avLst>
              <a:gd name="adj1" fmla="val 50000"/>
              <a:gd name="adj2" fmla="val 25000"/>
            </a:avLst>
          </a:prstGeom>
          <a:gradFill rotWithShape="1">
            <a:gsLst>
              <a:gs pos="0">
                <a:srgbClr val="A3A3EF"/>
              </a:gs>
              <a:gs pos="100000">
                <a:srgbClr val="2424A8"/>
              </a:gs>
            </a:gsLst>
            <a:lin ang="5400000"/>
          </a:gradFill>
          <a:ln w="9525">
            <a:solidFill>
              <a:srgbClr val="2F2F98"/>
            </a:solidFill>
            <a:miter lim="800000"/>
            <a:headEnd/>
            <a:tailEnd/>
          </a:ln>
          <a:effectLst>
            <a:outerShdw dist="23000" dir="5400000" rotWithShape="0">
              <a:srgbClr val="808080">
                <a:alpha val="34998"/>
              </a:srgbClr>
            </a:outerShdw>
          </a:effectLst>
        </p:spPr>
        <p:txBody>
          <a:bodyPr wrap="none" anchor="ctr"/>
          <a:lstStyle/>
          <a:p>
            <a:pPr>
              <a:defRPr/>
            </a:pPr>
            <a:endParaRPr lang="fr-FR">
              <a:solidFill>
                <a:schemeClr val="lt1"/>
              </a:solidFill>
              <a:latin typeface="Verdana"/>
              <a:ea typeface="+mn-ea"/>
              <a:cs typeface="Verdana"/>
            </a:endParaRPr>
          </a:p>
        </p:txBody>
      </p:sp>
      <p:sp>
        <p:nvSpPr>
          <p:cNvPr id="21515" name="Slide Number Placeholder 5"/>
          <p:cNvSpPr>
            <a:spLocks noGrp="1"/>
          </p:cNvSpPr>
          <p:nvPr>
            <p:ph type="sldNum" sz="quarter" idx="12"/>
          </p:nvPr>
        </p:nvSpPr>
        <p:spPr>
          <a:noFill/>
        </p:spPr>
        <p:txBody>
          <a:bodyPr/>
          <a:lstStyle/>
          <a:p>
            <a:r>
              <a:rPr lang="es-CO"/>
              <a:t>Diapositiva </a:t>
            </a:r>
            <a:fld id="{97909705-C593-4709-ABF7-3C7A067C309F}" type="slidenum">
              <a:rPr lang="es-CO"/>
              <a:pPr/>
              <a:t>4</a:t>
            </a:fld>
            <a:endParaRPr lang="es-C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845">
                                            <p:bg/>
                                          </p:spTgt>
                                        </p:tgtEl>
                                        <p:attrNameLst>
                                          <p:attrName>style.visibility</p:attrName>
                                        </p:attrNameLst>
                                      </p:cBhvr>
                                      <p:to>
                                        <p:strVal val="visible"/>
                                      </p:to>
                                    </p:set>
                                    <p:animEffect transition="in" filter="box(in)">
                                      <p:cBhvr>
                                        <p:cTn id="7" dur="500"/>
                                        <p:tgtEl>
                                          <p:spTgt spid="931845">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31845">
                                            <p:txEl>
                                              <p:pRg st="0" end="0"/>
                                            </p:txEl>
                                          </p:spTgt>
                                        </p:tgtEl>
                                        <p:attrNameLst>
                                          <p:attrName>style.visibility</p:attrName>
                                        </p:attrNameLst>
                                      </p:cBhvr>
                                      <p:to>
                                        <p:strVal val="visible"/>
                                      </p:to>
                                    </p:set>
                                    <p:animEffect transition="in" filter="box(in)">
                                      <p:cBhvr>
                                        <p:cTn id="12" dur="500"/>
                                        <p:tgtEl>
                                          <p:spTgt spid="9318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31845">
                                            <p:txEl>
                                              <p:pRg st="2" end="2"/>
                                            </p:txEl>
                                          </p:spTgt>
                                        </p:tgtEl>
                                        <p:attrNameLst>
                                          <p:attrName>style.visibility</p:attrName>
                                        </p:attrNameLst>
                                      </p:cBhvr>
                                      <p:to>
                                        <p:strVal val="visible"/>
                                      </p:to>
                                    </p:set>
                                    <p:animEffect transition="in" filter="box(in)">
                                      <p:cBhvr>
                                        <p:cTn id="17" dur="500"/>
                                        <p:tgtEl>
                                          <p:spTgt spid="931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31845">
                                            <p:txEl>
                                              <p:pRg st="3" end="3"/>
                                            </p:txEl>
                                          </p:spTgt>
                                        </p:tgtEl>
                                        <p:attrNameLst>
                                          <p:attrName>style.visibility</p:attrName>
                                        </p:attrNameLst>
                                      </p:cBhvr>
                                      <p:to>
                                        <p:strVal val="visible"/>
                                      </p:to>
                                    </p:set>
                                    <p:animEffect transition="in" filter="box(in)">
                                      <p:cBhvr>
                                        <p:cTn id="22" dur="500"/>
                                        <p:tgtEl>
                                          <p:spTgt spid="9318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31845">
                                            <p:txEl>
                                              <p:pRg st="4" end="4"/>
                                            </p:txEl>
                                          </p:spTgt>
                                        </p:tgtEl>
                                        <p:attrNameLst>
                                          <p:attrName>style.visibility</p:attrName>
                                        </p:attrNameLst>
                                      </p:cBhvr>
                                      <p:to>
                                        <p:strVal val="visible"/>
                                      </p:to>
                                    </p:set>
                                    <p:animEffect transition="in" filter="box(in)">
                                      <p:cBhvr>
                                        <p:cTn id="27" dur="500"/>
                                        <p:tgtEl>
                                          <p:spTgt spid="9318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31845">
                                            <p:txEl>
                                              <p:pRg st="5" end="5"/>
                                            </p:txEl>
                                          </p:spTgt>
                                        </p:tgtEl>
                                        <p:attrNameLst>
                                          <p:attrName>style.visibility</p:attrName>
                                        </p:attrNameLst>
                                      </p:cBhvr>
                                      <p:to>
                                        <p:strVal val="visible"/>
                                      </p:to>
                                    </p:set>
                                    <p:animEffect transition="in" filter="box(in)">
                                      <p:cBhvr>
                                        <p:cTn id="32" dur="500"/>
                                        <p:tgtEl>
                                          <p:spTgt spid="9318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31845">
                                            <p:txEl>
                                              <p:pRg st="6" end="6"/>
                                            </p:txEl>
                                          </p:spTgt>
                                        </p:tgtEl>
                                        <p:attrNameLst>
                                          <p:attrName>style.visibility</p:attrName>
                                        </p:attrNameLst>
                                      </p:cBhvr>
                                      <p:to>
                                        <p:strVal val="visible"/>
                                      </p:to>
                                    </p:set>
                                    <p:animEffect transition="in" filter="box(in)">
                                      <p:cBhvr>
                                        <p:cTn id="37" dur="500"/>
                                        <p:tgtEl>
                                          <p:spTgt spid="93184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31845">
                                            <p:txEl>
                                              <p:pRg st="7" end="7"/>
                                            </p:txEl>
                                          </p:spTgt>
                                        </p:tgtEl>
                                        <p:attrNameLst>
                                          <p:attrName>style.visibility</p:attrName>
                                        </p:attrNameLst>
                                      </p:cBhvr>
                                      <p:to>
                                        <p:strVal val="visible"/>
                                      </p:to>
                                    </p:set>
                                    <p:animEffect transition="in" filter="box(in)">
                                      <p:cBhvr>
                                        <p:cTn id="42" dur="500"/>
                                        <p:tgtEl>
                                          <p:spTgt spid="93184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31846"/>
                                        </p:tgtEl>
                                        <p:attrNameLst>
                                          <p:attrName>style.visibility</p:attrName>
                                        </p:attrNameLst>
                                      </p:cBhvr>
                                      <p:to>
                                        <p:strVal val="visible"/>
                                      </p:to>
                                    </p:set>
                                    <p:animEffect transition="in" filter="box(in)">
                                      <p:cBhvr>
                                        <p:cTn id="47" dur="500"/>
                                        <p:tgtEl>
                                          <p:spTgt spid="93184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931848">
                                            <p:txEl>
                                              <p:pRg st="0" end="0"/>
                                            </p:txEl>
                                          </p:spTgt>
                                        </p:tgtEl>
                                        <p:attrNameLst>
                                          <p:attrName>style.visibility</p:attrName>
                                        </p:attrNameLst>
                                      </p:cBhvr>
                                      <p:to>
                                        <p:strVal val="visible"/>
                                      </p:to>
                                    </p:set>
                                    <p:animEffect transition="in" filter="box(in)">
                                      <p:cBhvr>
                                        <p:cTn id="52" dur="500"/>
                                        <p:tgtEl>
                                          <p:spTgt spid="931848">
                                            <p:txEl>
                                              <p:pRg st="0" end="0"/>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931848">
                                            <p:txEl>
                                              <p:pRg st="1" end="1"/>
                                            </p:txEl>
                                          </p:spTgt>
                                        </p:tgtEl>
                                        <p:attrNameLst>
                                          <p:attrName>style.visibility</p:attrName>
                                        </p:attrNameLst>
                                      </p:cBhvr>
                                      <p:to>
                                        <p:strVal val="visible"/>
                                      </p:to>
                                    </p:set>
                                    <p:animEffect transition="in" filter="box(in)">
                                      <p:cBhvr>
                                        <p:cTn id="55" dur="500"/>
                                        <p:tgtEl>
                                          <p:spTgt spid="931848">
                                            <p:txEl>
                                              <p:pRg st="1" end="1"/>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931848">
                                            <p:txEl>
                                              <p:pRg st="2" end="2"/>
                                            </p:txEl>
                                          </p:spTgt>
                                        </p:tgtEl>
                                        <p:attrNameLst>
                                          <p:attrName>style.visibility</p:attrName>
                                        </p:attrNameLst>
                                      </p:cBhvr>
                                      <p:to>
                                        <p:strVal val="visible"/>
                                      </p:to>
                                    </p:set>
                                    <p:animEffect transition="in" filter="box(in)">
                                      <p:cBhvr>
                                        <p:cTn id="58" dur="500"/>
                                        <p:tgtEl>
                                          <p:spTgt spid="931848">
                                            <p:txEl>
                                              <p:pRg st="2" end="2"/>
                                            </p:txEl>
                                          </p:spTgt>
                                        </p:tgtEl>
                                      </p:cBhvr>
                                    </p:animEffect>
                                  </p:childTnLst>
                                </p:cTn>
                              </p:par>
                              <p:par>
                                <p:cTn id="59" presetID="4" presetClass="entr" presetSubtype="16" fill="hold" nodeType="withEffect">
                                  <p:stCondLst>
                                    <p:cond delay="0"/>
                                  </p:stCondLst>
                                  <p:childTnLst>
                                    <p:set>
                                      <p:cBhvr>
                                        <p:cTn id="60" dur="1" fill="hold">
                                          <p:stCondLst>
                                            <p:cond delay="0"/>
                                          </p:stCondLst>
                                        </p:cTn>
                                        <p:tgtEl>
                                          <p:spTgt spid="931848">
                                            <p:txEl>
                                              <p:pRg st="3" end="3"/>
                                            </p:txEl>
                                          </p:spTgt>
                                        </p:tgtEl>
                                        <p:attrNameLst>
                                          <p:attrName>style.visibility</p:attrName>
                                        </p:attrNameLst>
                                      </p:cBhvr>
                                      <p:to>
                                        <p:strVal val="visible"/>
                                      </p:to>
                                    </p:set>
                                    <p:animEffect transition="in" filter="box(in)">
                                      <p:cBhvr>
                                        <p:cTn id="61" dur="500"/>
                                        <p:tgtEl>
                                          <p:spTgt spid="931848">
                                            <p:txEl>
                                              <p:pRg st="3" end="3"/>
                                            </p:txEl>
                                          </p:spTgt>
                                        </p:tgtEl>
                                      </p:cBhvr>
                                    </p:animEffect>
                                  </p:childTnLst>
                                </p:cTn>
                              </p:par>
                              <p:par>
                                <p:cTn id="62" presetID="4" presetClass="entr" presetSubtype="16" fill="hold" nodeType="withEffect">
                                  <p:stCondLst>
                                    <p:cond delay="0"/>
                                  </p:stCondLst>
                                  <p:childTnLst>
                                    <p:set>
                                      <p:cBhvr>
                                        <p:cTn id="63" dur="1" fill="hold">
                                          <p:stCondLst>
                                            <p:cond delay="0"/>
                                          </p:stCondLst>
                                        </p:cTn>
                                        <p:tgtEl>
                                          <p:spTgt spid="931848">
                                            <p:txEl>
                                              <p:pRg st="4" end="4"/>
                                            </p:txEl>
                                          </p:spTgt>
                                        </p:tgtEl>
                                        <p:attrNameLst>
                                          <p:attrName>style.visibility</p:attrName>
                                        </p:attrNameLst>
                                      </p:cBhvr>
                                      <p:to>
                                        <p:strVal val="visible"/>
                                      </p:to>
                                    </p:set>
                                    <p:animEffect transition="in" filter="box(in)">
                                      <p:cBhvr>
                                        <p:cTn id="64" dur="500"/>
                                        <p:tgtEl>
                                          <p:spTgt spid="9318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build="p" animBg="1"/>
      <p:bldP spid="9318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794084" y="2261937"/>
            <a:ext cx="7628021" cy="2598820"/>
          </a:xfrm>
        </p:spPr>
        <p:txBody>
          <a:bodyPr/>
          <a:lstStyle/>
          <a:p>
            <a:pPr marL="0" indent="0" algn="ctr">
              <a:lnSpc>
                <a:spcPct val="90000"/>
              </a:lnSpc>
              <a:spcAft>
                <a:spcPts val="600"/>
              </a:spcAft>
              <a:buFont typeface="Wingdings 2" pitchFamily="-106" charset="2"/>
              <a:buNone/>
            </a:pPr>
            <a:r>
              <a:rPr lang="es-CO" sz="3600" dirty="0" smtClean="0">
                <a:latin typeface="Verdana" pitchFamily="-106" charset="0"/>
              </a:rPr>
              <a:t>Los </a:t>
            </a:r>
            <a:r>
              <a:rPr lang="es-CO" sz="3600" u="sng" dirty="0" smtClean="0">
                <a:latin typeface="Verdana" pitchFamily="-106" charset="0"/>
              </a:rPr>
              <a:t>derechos humanos </a:t>
            </a:r>
            <a:r>
              <a:rPr lang="es-CO" sz="3600" dirty="0" smtClean="0">
                <a:latin typeface="Verdana" pitchFamily="-106" charset="0"/>
              </a:rPr>
              <a:t>son las condiciones materiales, espirituales y jurídicas fundadas en el reconocimiento y en el respeto a la dignidad de las personas, y necesarias para su realización personal y social.</a:t>
            </a:r>
            <a:endParaRPr lang="es-ES" sz="3600" i="1" dirty="0" smtClean="0">
              <a:latin typeface="Verdana" pitchFamily="-106" charset="0"/>
            </a:endParaRPr>
          </a:p>
        </p:txBody>
      </p:sp>
      <p:sp>
        <p:nvSpPr>
          <p:cNvPr id="57348" name="AutoShape 4"/>
          <p:cNvSpPr>
            <a:spLocks noChangeArrowheads="1"/>
          </p:cNvSpPr>
          <p:nvPr/>
        </p:nvSpPr>
        <p:spPr bwMode="auto">
          <a:xfrm>
            <a:off x="457201" y="1795708"/>
            <a:ext cx="8301788" cy="4496571"/>
          </a:xfrm>
          <a:prstGeom prst="roundRect">
            <a:avLst>
              <a:gd name="adj" fmla="val 16667"/>
            </a:avLst>
          </a:prstGeom>
          <a:noFill/>
          <a:ln w="38100">
            <a:solidFill>
              <a:srgbClr val="333399"/>
            </a:solidFill>
            <a:round/>
            <a:headEnd/>
            <a:tailEnd/>
          </a:ln>
        </p:spPr>
        <p:txBody>
          <a:bodyPr wrap="none" anchor="ctr"/>
          <a:lstStyle/>
          <a:p>
            <a:endParaRPr lang="fr-FR"/>
          </a:p>
        </p:txBody>
      </p:sp>
      <p:sp>
        <p:nvSpPr>
          <p:cNvPr id="57349" name="3 Marcador de número de diapositiva"/>
          <p:cNvSpPr>
            <a:spLocks noGrp="1"/>
          </p:cNvSpPr>
          <p:nvPr>
            <p:ph type="sldNum" sz="quarter" idx="12"/>
          </p:nvPr>
        </p:nvSpPr>
        <p:spPr>
          <a:noFill/>
        </p:spPr>
        <p:txBody>
          <a:bodyPr/>
          <a:lstStyle/>
          <a:p>
            <a:r>
              <a:rPr lang="es-CO" dirty="0"/>
              <a:t>Diapositiva </a:t>
            </a:r>
            <a:fld id="{A5B0DE05-8B63-4A9D-B003-06226F79AD6F}" type="slidenum">
              <a:rPr lang="es-CO"/>
              <a:pPr/>
              <a:t>49</a:t>
            </a:fld>
            <a:endParaRPr lang="es-CO" dirty="0"/>
          </a:p>
        </p:txBody>
      </p:sp>
      <p:sp>
        <p:nvSpPr>
          <p:cNvPr id="26626" name="Rectangle 2"/>
          <p:cNvSpPr>
            <a:spLocks noGrp="1" noChangeArrowheads="1"/>
          </p:cNvSpPr>
          <p:nvPr>
            <p:ph type="title"/>
          </p:nvPr>
        </p:nvSpPr>
        <p:spPr>
          <a:xfrm>
            <a:off x="409074" y="419017"/>
            <a:ext cx="8277726" cy="1143000"/>
          </a:xfrm>
        </p:spPr>
        <p:txBody>
          <a:bodyPr/>
          <a:lstStyle/>
          <a:p>
            <a:r>
              <a:rPr lang="es-ES" sz="3600" b="1" dirty="0" smtClean="0">
                <a:latin typeface="Verdana" pitchFamily="-106" charset="0"/>
              </a:rPr>
              <a:t>Definición que adopta el programa</a:t>
            </a:r>
            <a:endParaRPr lang="es-CO" sz="3600" b="1" dirty="0" smtClean="0">
              <a:latin typeface="Verdana" pitchFamily="-10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30213" y="3422650"/>
            <a:ext cx="8450262" cy="2895600"/>
          </a:xfrm>
        </p:spPr>
        <p:txBody>
          <a:bodyPr/>
          <a:lstStyle/>
          <a:p>
            <a:pPr marL="0" indent="0" algn="ctr">
              <a:lnSpc>
                <a:spcPct val="90000"/>
              </a:lnSpc>
              <a:spcAft>
                <a:spcPts val="600"/>
              </a:spcAft>
              <a:buFont typeface="Wingdings 2" pitchFamily="26" charset="2"/>
              <a:buNone/>
            </a:pPr>
            <a:r>
              <a:rPr lang="es-CO" sz="2200" dirty="0">
                <a:latin typeface="Verdana" pitchFamily="26" charset="0"/>
              </a:rPr>
              <a:t>Ser un material para que los educadores puedan enseñar, promover y fomentar la cultura y el respeto por los derechos humanos en jóvenes que cursan octavo a undécimo grado, desarrollando en ellos un pensamiento crítico, propositivo y reflexivo, y la capacidad de investigar, analizar e interpretar problemáticas sociales propuestas en el marco de </a:t>
            </a:r>
            <a:r>
              <a:rPr lang="es-CO" sz="2200" b="1" dirty="0">
                <a:latin typeface="Verdana" pitchFamily="26" charset="0"/>
              </a:rPr>
              <a:t>Proyecto Ciudadano</a:t>
            </a:r>
            <a:r>
              <a:rPr lang="es-CO" sz="2200" dirty="0">
                <a:latin typeface="Verdana" pitchFamily="26" charset="0"/>
              </a:rPr>
              <a:t>, teniendo en cuenta un enfoque de </a:t>
            </a:r>
            <a:r>
              <a:rPr lang="es-CO" sz="2200" b="1" dirty="0">
                <a:latin typeface="Verdana" pitchFamily="26" charset="0"/>
              </a:rPr>
              <a:t>derechos humanos</a:t>
            </a:r>
            <a:r>
              <a:rPr lang="es-CO" sz="2200" dirty="0">
                <a:latin typeface="Verdana" pitchFamily="26" charset="0"/>
              </a:rPr>
              <a:t> para formular propuestas de solución a sus gobernantes.  </a:t>
            </a:r>
            <a:endParaRPr lang="es-ES" sz="2200" i="1" dirty="0">
              <a:latin typeface="Verdana" pitchFamily="26" charset="0"/>
            </a:endParaRPr>
          </a:p>
        </p:txBody>
      </p:sp>
      <p:sp>
        <p:nvSpPr>
          <p:cNvPr id="69635" name="AutoShape 4"/>
          <p:cNvSpPr>
            <a:spLocks noChangeArrowheads="1"/>
          </p:cNvSpPr>
          <p:nvPr/>
        </p:nvSpPr>
        <p:spPr bwMode="auto">
          <a:xfrm>
            <a:off x="234950" y="3338513"/>
            <a:ext cx="8686800" cy="3021012"/>
          </a:xfrm>
          <a:prstGeom prst="roundRect">
            <a:avLst>
              <a:gd name="adj" fmla="val 16667"/>
            </a:avLst>
          </a:prstGeom>
          <a:noFill/>
          <a:ln w="38100">
            <a:solidFill>
              <a:srgbClr val="333399"/>
            </a:solidFill>
            <a:round/>
            <a:headEnd/>
            <a:tailEnd/>
          </a:ln>
        </p:spPr>
        <p:txBody>
          <a:bodyPr wrap="none" anchor="ctr">
            <a:prstTxWarp prst="textNoShape">
              <a:avLst/>
            </a:prstTxWarp>
          </a:bodyPr>
          <a:lstStyle/>
          <a:p>
            <a:endParaRPr lang="fr-FR"/>
          </a:p>
        </p:txBody>
      </p:sp>
      <p:sp>
        <p:nvSpPr>
          <p:cNvPr id="69636" name="3 Marcador de número de diapositiva"/>
          <p:cNvSpPr>
            <a:spLocks noGrp="1"/>
          </p:cNvSpPr>
          <p:nvPr>
            <p:ph type="sldNum" sz="quarter" idx="12"/>
          </p:nvPr>
        </p:nvSpPr>
        <p:spPr>
          <a:noFill/>
        </p:spPr>
        <p:txBody>
          <a:bodyPr/>
          <a:lstStyle/>
          <a:p>
            <a:r>
              <a:rPr lang="es-CO"/>
              <a:t>Diapositiva </a:t>
            </a:r>
            <a:fld id="{834DA501-791E-6047-B3C5-4E800D99E292}" type="slidenum">
              <a:rPr lang="es-CO"/>
              <a:pPr/>
              <a:t>50</a:t>
            </a:fld>
            <a:endParaRPr lang="es-CO"/>
          </a:p>
        </p:txBody>
      </p:sp>
      <p:sp>
        <p:nvSpPr>
          <p:cNvPr id="26626" name="Rectangle 2"/>
          <p:cNvSpPr>
            <a:spLocks noGrp="1" noChangeArrowheads="1"/>
          </p:cNvSpPr>
          <p:nvPr>
            <p:ph type="title"/>
          </p:nvPr>
        </p:nvSpPr>
        <p:spPr>
          <a:xfrm>
            <a:off x="409575" y="179388"/>
            <a:ext cx="8277225" cy="1128712"/>
          </a:xfrm>
        </p:spPr>
        <p:txBody>
          <a:bodyPr/>
          <a:lstStyle/>
          <a:p>
            <a:r>
              <a:rPr lang="es-ES" sz="2600" b="1" dirty="0">
                <a:latin typeface="Verdana" pitchFamily="26" charset="0"/>
              </a:rPr>
              <a:t>Derechos humanos: herramienta pedagógica para su enseñanza y aplicación</a:t>
            </a:r>
            <a:endParaRPr lang="es-CO" sz="2600" b="1" dirty="0">
              <a:latin typeface="Verdana" pitchFamily="26" charset="0"/>
            </a:endParaRPr>
          </a:p>
        </p:txBody>
      </p:sp>
      <p:sp>
        <p:nvSpPr>
          <p:cNvPr id="6" name="AutoShape 4"/>
          <p:cNvSpPr>
            <a:spLocks noChangeArrowheads="1"/>
          </p:cNvSpPr>
          <p:nvPr/>
        </p:nvSpPr>
        <p:spPr bwMode="auto">
          <a:xfrm>
            <a:off x="433388" y="1655763"/>
            <a:ext cx="3719512" cy="338137"/>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r>
              <a:rPr lang="es-CO" b="1" dirty="0">
                <a:solidFill>
                  <a:schemeClr val="bg1"/>
                </a:solidFill>
                <a:latin typeface="Verdana" pitchFamily="26" charset="0"/>
                <a:ea typeface="Verdana" pitchFamily="26" charset="0"/>
                <a:cs typeface="Verdana" pitchFamily="26" charset="0"/>
              </a:rPr>
              <a:t>Objetivo de la guía</a:t>
            </a:r>
          </a:p>
        </p:txBody>
      </p:sp>
      <p:sp>
        <p:nvSpPr>
          <p:cNvPr id="69639" name="8 Rectángulo"/>
          <p:cNvSpPr>
            <a:spLocks noChangeArrowheads="1"/>
          </p:cNvSpPr>
          <p:nvPr/>
        </p:nvSpPr>
        <p:spPr bwMode="auto">
          <a:xfrm>
            <a:off x="207963" y="2322513"/>
            <a:ext cx="2174875" cy="646112"/>
          </a:xfrm>
          <a:prstGeom prst="rect">
            <a:avLst/>
          </a:prstGeom>
          <a:noFill/>
          <a:ln w="9525">
            <a:noFill/>
            <a:miter lim="800000"/>
            <a:headEnd/>
            <a:tailEnd/>
          </a:ln>
        </p:spPr>
        <p:txBody>
          <a:bodyPr>
            <a:prstTxWarp prst="textNoShape">
              <a:avLst/>
            </a:prstTxWarp>
            <a:spAutoFit/>
          </a:bodyPr>
          <a:lstStyle/>
          <a:p>
            <a:r>
              <a:rPr lang="es-ES" dirty="0">
                <a:latin typeface="Verdana" pitchFamily="26" charset="0"/>
              </a:rPr>
              <a:t>Las 3 esferas de la sociedad</a:t>
            </a:r>
            <a:endParaRPr lang="es-CO" dirty="0"/>
          </a:p>
        </p:txBody>
      </p:sp>
      <p:sp>
        <p:nvSpPr>
          <p:cNvPr id="69640" name="9 Abrir llave"/>
          <p:cNvSpPr>
            <a:spLocks/>
          </p:cNvSpPr>
          <p:nvPr/>
        </p:nvSpPr>
        <p:spPr bwMode="auto">
          <a:xfrm>
            <a:off x="2519363" y="2197100"/>
            <a:ext cx="249237" cy="890588"/>
          </a:xfrm>
          <a:prstGeom prst="leftBrace">
            <a:avLst>
              <a:gd name="adj1" fmla="val 8338"/>
              <a:gd name="adj2" fmla="val 50000"/>
            </a:avLst>
          </a:prstGeom>
          <a:noFill/>
          <a:ln w="31750" cap="flat" cmpd="sng" algn="ctr">
            <a:solidFill>
              <a:srgbClr val="333399"/>
            </a:solidFill>
            <a:prstDash val="solid"/>
            <a:round/>
            <a:headEnd type="none" w="med" len="med"/>
            <a:tailEnd type="none" w="med" len="med"/>
          </a:ln>
        </p:spPr>
        <p:txBody>
          <a:bodyPr>
            <a:prstTxWarp prst="textNoShape">
              <a:avLst/>
            </a:prstTxWarp>
          </a:bodyPr>
          <a:lstStyle/>
          <a:p>
            <a:endParaRPr lang="es-CO"/>
          </a:p>
        </p:txBody>
      </p:sp>
      <p:sp>
        <p:nvSpPr>
          <p:cNvPr id="69641" name="10 Rectángulo"/>
          <p:cNvSpPr>
            <a:spLocks noChangeArrowheads="1"/>
          </p:cNvSpPr>
          <p:nvPr/>
        </p:nvSpPr>
        <p:spPr bwMode="auto">
          <a:xfrm>
            <a:off x="2508250" y="2155825"/>
            <a:ext cx="2230438" cy="922338"/>
          </a:xfrm>
          <a:prstGeom prst="rect">
            <a:avLst/>
          </a:prstGeom>
          <a:noFill/>
          <a:ln w="9525">
            <a:noFill/>
            <a:miter lim="800000"/>
            <a:headEnd/>
            <a:tailEnd/>
          </a:ln>
        </p:spPr>
        <p:txBody>
          <a:bodyPr>
            <a:prstTxWarp prst="textNoShape">
              <a:avLst/>
            </a:prstTxWarp>
            <a:spAutoFit/>
          </a:bodyPr>
          <a:lstStyle/>
          <a:p>
            <a:pPr>
              <a:buFontTx/>
              <a:buChar char="-"/>
            </a:pPr>
            <a:r>
              <a:rPr lang="es-ES" dirty="0">
                <a:latin typeface="Verdana" pitchFamily="26" charset="0"/>
              </a:rPr>
              <a:t>Pública</a:t>
            </a:r>
          </a:p>
          <a:p>
            <a:pPr>
              <a:buFontTx/>
              <a:buChar char="-"/>
            </a:pPr>
            <a:r>
              <a:rPr lang="es-ES" dirty="0">
                <a:latin typeface="Verdana" pitchFamily="26" charset="0"/>
              </a:rPr>
              <a:t> Privada</a:t>
            </a:r>
          </a:p>
          <a:p>
            <a:pPr>
              <a:buFontTx/>
              <a:buChar char="-"/>
            </a:pPr>
            <a:r>
              <a:rPr lang="es-ES" dirty="0">
                <a:latin typeface="Verdana" pitchFamily="26" charset="0"/>
              </a:rPr>
              <a:t> Sociedad civil</a:t>
            </a:r>
          </a:p>
        </p:txBody>
      </p:sp>
      <p:sp>
        <p:nvSpPr>
          <p:cNvPr id="69642" name="12 Rectángulo"/>
          <p:cNvSpPr>
            <a:spLocks noChangeArrowheads="1"/>
          </p:cNvSpPr>
          <p:nvPr/>
        </p:nvSpPr>
        <p:spPr bwMode="auto">
          <a:xfrm>
            <a:off x="4697413" y="1562100"/>
            <a:ext cx="4446587" cy="1477328"/>
          </a:xfrm>
          <a:prstGeom prst="rect">
            <a:avLst/>
          </a:prstGeom>
          <a:noFill/>
          <a:ln w="9525">
            <a:noFill/>
            <a:miter lim="800000"/>
            <a:headEnd/>
            <a:tailEnd/>
          </a:ln>
        </p:spPr>
        <p:txBody>
          <a:bodyPr wrap="square">
            <a:prstTxWarp prst="textNoShape">
              <a:avLst/>
            </a:prstTxWarp>
            <a:spAutoFit/>
          </a:bodyPr>
          <a:lstStyle/>
          <a:p>
            <a:r>
              <a:rPr lang="es-ES" dirty="0">
                <a:latin typeface="Verdana" pitchFamily="26" charset="0"/>
              </a:rPr>
              <a:t>Interacción y complemento en los asuntos de interés público.</a:t>
            </a:r>
            <a:endParaRPr lang="es-ES" dirty="0" smtClean="0">
              <a:latin typeface="Verdana" pitchFamily="26" charset="0"/>
            </a:endParaRPr>
          </a:p>
          <a:p>
            <a:endParaRPr lang="es-ES" dirty="0" smtClean="0">
              <a:latin typeface="Verdana" pitchFamily="26" charset="0"/>
            </a:endParaRPr>
          </a:p>
          <a:p>
            <a:endParaRPr lang="es-ES" dirty="0" smtClean="0">
              <a:latin typeface="Verdana" pitchFamily="26" charset="0"/>
            </a:endParaRPr>
          </a:p>
          <a:p>
            <a:pPr algn="just"/>
            <a:r>
              <a:rPr lang="es-CO" dirty="0"/>
              <a:t>Proyecto Ciudadano   Derechos humanos</a:t>
            </a:r>
            <a:endParaRPr lang="es-ES" dirty="0">
              <a:latin typeface="Verdana" pitchFamily="26" charset="0"/>
            </a:endParaRPr>
          </a:p>
        </p:txBody>
      </p:sp>
      <p:sp>
        <p:nvSpPr>
          <p:cNvPr id="69643" name="13 Cerrar llave"/>
          <p:cNvSpPr>
            <a:spLocks/>
          </p:cNvSpPr>
          <p:nvPr/>
        </p:nvSpPr>
        <p:spPr bwMode="auto">
          <a:xfrm>
            <a:off x="4470400" y="2189163"/>
            <a:ext cx="280988" cy="941387"/>
          </a:xfrm>
          <a:prstGeom prst="rightBrace">
            <a:avLst>
              <a:gd name="adj1" fmla="val 8330"/>
              <a:gd name="adj2" fmla="val 48651"/>
            </a:avLst>
          </a:prstGeom>
          <a:noFill/>
          <a:ln w="31750" cap="flat" cmpd="sng" algn="ctr">
            <a:solidFill>
              <a:srgbClr val="333399"/>
            </a:solidFill>
            <a:prstDash val="solid"/>
            <a:round/>
            <a:headEnd type="none" w="med" len="med"/>
            <a:tailEnd type="none" w="med" len="med"/>
          </a:ln>
        </p:spPr>
        <p:txBody>
          <a:bodyPr>
            <a:prstTxWarp prst="textNoShape">
              <a:avLst/>
            </a:prstTxWarp>
          </a:bodyPr>
          <a:lstStyle/>
          <a:p>
            <a:endParaRPr lang="es-CO"/>
          </a:p>
        </p:txBody>
      </p:sp>
      <p:cxnSp>
        <p:nvCxnSpPr>
          <p:cNvPr id="69644" name="15 Conector recto de flecha"/>
          <p:cNvCxnSpPr>
            <a:cxnSpLocks noChangeShapeType="1"/>
          </p:cNvCxnSpPr>
          <p:nvPr/>
        </p:nvCxnSpPr>
        <p:spPr bwMode="auto">
          <a:xfrm rot="10800000" flipV="1">
            <a:off x="5842000" y="2222500"/>
            <a:ext cx="990600" cy="419100"/>
          </a:xfrm>
          <a:prstGeom prst="straightConnector1">
            <a:avLst/>
          </a:prstGeom>
          <a:noFill/>
          <a:ln w="38100" cap="flat" cmpd="sng" algn="ctr">
            <a:solidFill>
              <a:schemeClr val="accent2"/>
            </a:solidFill>
            <a:prstDash val="solid"/>
            <a:round/>
            <a:headEnd type="none" w="med" len="med"/>
            <a:tailEnd type="arrow" w="med" len="med"/>
          </a:ln>
        </p:spPr>
      </p:cxnSp>
      <p:cxnSp>
        <p:nvCxnSpPr>
          <p:cNvPr id="17" name="15 Conector recto de flecha"/>
          <p:cNvCxnSpPr>
            <a:cxnSpLocks noChangeShapeType="1"/>
          </p:cNvCxnSpPr>
          <p:nvPr/>
        </p:nvCxnSpPr>
        <p:spPr bwMode="auto">
          <a:xfrm>
            <a:off x="7010400" y="2222500"/>
            <a:ext cx="889000" cy="457200"/>
          </a:xfrm>
          <a:prstGeom prst="straightConnector1">
            <a:avLst/>
          </a:prstGeom>
          <a:noFill/>
          <a:ln w="38100" cap="flat" cmpd="sng" algn="ctr">
            <a:solidFill>
              <a:schemeClr val="accent2"/>
            </a:solidFill>
            <a:prstDash val="solid"/>
            <a:round/>
            <a:headEnd type="none" w="med" len="med"/>
            <a:tailEnd type="arrow" w="med" len="med"/>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a:spLocks noChangeArrowheads="1"/>
          </p:cNvSpPr>
          <p:nvPr/>
        </p:nvSpPr>
        <p:spPr bwMode="auto">
          <a:xfrm>
            <a:off x="4724400" y="1306513"/>
            <a:ext cx="4170363" cy="1246187"/>
          </a:xfrm>
          <a:prstGeom prst="rect">
            <a:avLst/>
          </a:prstGeom>
          <a:solidFill>
            <a:srgbClr val="DAEDEF"/>
          </a:solidFill>
          <a:ln w="9525">
            <a:solidFill>
              <a:srgbClr val="2F2F98"/>
            </a:solidFill>
            <a:miter lim="800000"/>
            <a:headEnd/>
            <a:tailEnd/>
          </a:ln>
          <a:effectLst>
            <a:outerShdw blurRad="63500" dist="23000" dir="5400000" rotWithShape="0">
              <a:srgbClr val="000000">
                <a:alpha val="34999"/>
              </a:srgbClr>
            </a:outerShdw>
          </a:effectLst>
        </p:spPr>
        <p:txBody>
          <a:bodyPr wrap="none" anchor="ctr">
            <a:prstTxWarp prst="textNoShape">
              <a:avLst/>
            </a:prstTxWarp>
          </a:bodyPr>
          <a:lstStyle/>
          <a:p>
            <a:pPr>
              <a:defRPr/>
            </a:pPr>
            <a:endParaRPr lang="es-CO" b="1">
              <a:solidFill>
                <a:schemeClr val="lt1"/>
              </a:solidFill>
              <a:latin typeface="Swis721 BlkEx BT" pitchFamily="34" charset="0"/>
              <a:ea typeface="+mn-ea"/>
              <a:cs typeface="+mn-cs"/>
            </a:endParaRPr>
          </a:p>
        </p:txBody>
      </p:sp>
      <p:sp>
        <p:nvSpPr>
          <p:cNvPr id="20" name="19 Rectángulo"/>
          <p:cNvSpPr>
            <a:spLocks noChangeArrowheads="1"/>
          </p:cNvSpPr>
          <p:nvPr/>
        </p:nvSpPr>
        <p:spPr bwMode="auto">
          <a:xfrm>
            <a:off x="234950" y="1306513"/>
            <a:ext cx="4170363" cy="1258887"/>
          </a:xfrm>
          <a:prstGeom prst="rect">
            <a:avLst/>
          </a:prstGeom>
          <a:solidFill>
            <a:srgbClr val="DAEDEF"/>
          </a:solidFill>
          <a:ln w="9525">
            <a:solidFill>
              <a:srgbClr val="2F2F98"/>
            </a:solidFill>
            <a:miter lim="800000"/>
            <a:headEnd/>
            <a:tailEnd/>
          </a:ln>
          <a:effectLst>
            <a:outerShdw blurRad="63500" dist="23000" dir="5400000" rotWithShape="0">
              <a:srgbClr val="000000">
                <a:alpha val="34999"/>
              </a:srgbClr>
            </a:outerShdw>
          </a:effectLst>
        </p:spPr>
        <p:txBody>
          <a:bodyPr wrap="none" anchor="ctr">
            <a:prstTxWarp prst="textNoShape">
              <a:avLst/>
            </a:prstTxWarp>
          </a:bodyPr>
          <a:lstStyle/>
          <a:p>
            <a:pPr>
              <a:defRPr/>
            </a:pPr>
            <a:endParaRPr lang="es-CO" b="1">
              <a:solidFill>
                <a:schemeClr val="lt1"/>
              </a:solidFill>
              <a:latin typeface="Swis721 BlkEx BT" pitchFamily="34" charset="0"/>
              <a:ea typeface="+mn-ea"/>
              <a:cs typeface="+mn-cs"/>
            </a:endParaRPr>
          </a:p>
        </p:txBody>
      </p:sp>
      <p:sp>
        <p:nvSpPr>
          <p:cNvPr id="70660" name="3 Marcador de número de diapositiva"/>
          <p:cNvSpPr>
            <a:spLocks noGrp="1"/>
          </p:cNvSpPr>
          <p:nvPr>
            <p:ph type="sldNum" sz="quarter" idx="12"/>
          </p:nvPr>
        </p:nvSpPr>
        <p:spPr>
          <a:noFill/>
        </p:spPr>
        <p:txBody>
          <a:bodyPr/>
          <a:lstStyle/>
          <a:p>
            <a:r>
              <a:rPr lang="es-CO"/>
              <a:t>Diapositiva </a:t>
            </a:r>
            <a:fld id="{C5445B9F-A26F-E64B-A18F-1A6CEDD77737}" type="slidenum">
              <a:rPr lang="es-CO"/>
              <a:pPr/>
              <a:t>51</a:t>
            </a:fld>
            <a:endParaRPr lang="es-CO"/>
          </a:p>
        </p:txBody>
      </p:sp>
      <p:sp>
        <p:nvSpPr>
          <p:cNvPr id="6" name="AutoShape 4"/>
          <p:cNvSpPr>
            <a:spLocks noChangeArrowheads="1"/>
          </p:cNvSpPr>
          <p:nvPr/>
        </p:nvSpPr>
        <p:spPr bwMode="auto">
          <a:xfrm>
            <a:off x="260350" y="254000"/>
            <a:ext cx="8540750" cy="444500"/>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prstTxWarp prst="textNoShape">
              <a:avLst/>
            </a:prstTxWarp>
          </a:bodyPr>
          <a:lstStyle/>
          <a:p>
            <a:r>
              <a:rPr lang="es-CO" b="1" dirty="0">
                <a:solidFill>
                  <a:schemeClr val="bg1"/>
                </a:solidFill>
                <a:latin typeface="Verdana" pitchFamily="26" charset="0"/>
                <a:ea typeface="Verdana" pitchFamily="26" charset="0"/>
                <a:cs typeface="Verdana" pitchFamily="26" charset="0"/>
              </a:rPr>
              <a:t>Contenidos de la guía y posible uso</a:t>
            </a:r>
          </a:p>
        </p:txBody>
      </p:sp>
      <p:sp>
        <p:nvSpPr>
          <p:cNvPr id="70662" name="8 Rectángulo"/>
          <p:cNvSpPr>
            <a:spLocks noChangeArrowheads="1"/>
          </p:cNvSpPr>
          <p:nvPr/>
        </p:nvSpPr>
        <p:spPr bwMode="auto">
          <a:xfrm>
            <a:off x="3400425" y="728663"/>
            <a:ext cx="2174875" cy="369887"/>
          </a:xfrm>
          <a:prstGeom prst="rect">
            <a:avLst/>
          </a:prstGeom>
          <a:noFill/>
          <a:ln w="9525">
            <a:noFill/>
            <a:miter lim="800000"/>
            <a:headEnd/>
            <a:tailEnd/>
          </a:ln>
        </p:spPr>
        <p:txBody>
          <a:bodyPr>
            <a:prstTxWarp prst="textNoShape">
              <a:avLst/>
            </a:prstTxWarp>
            <a:spAutoFit/>
          </a:bodyPr>
          <a:lstStyle/>
          <a:p>
            <a:r>
              <a:rPr lang="es-ES" dirty="0">
                <a:latin typeface="Verdana" pitchFamily="26" charset="0"/>
              </a:rPr>
              <a:t>Dos rutas</a:t>
            </a:r>
            <a:endParaRPr lang="es-CO" dirty="0"/>
          </a:p>
        </p:txBody>
      </p:sp>
      <p:sp>
        <p:nvSpPr>
          <p:cNvPr id="70663" name="10 Rectángulo"/>
          <p:cNvSpPr>
            <a:spLocks noChangeArrowheads="1"/>
          </p:cNvSpPr>
          <p:nvPr/>
        </p:nvSpPr>
        <p:spPr bwMode="auto">
          <a:xfrm>
            <a:off x="249238" y="1301750"/>
            <a:ext cx="4044950" cy="1200150"/>
          </a:xfrm>
          <a:prstGeom prst="rect">
            <a:avLst/>
          </a:prstGeom>
          <a:noFill/>
          <a:ln w="9525">
            <a:noFill/>
            <a:miter lim="800000"/>
            <a:headEnd/>
            <a:tailEnd/>
          </a:ln>
        </p:spPr>
        <p:txBody>
          <a:bodyPr>
            <a:prstTxWarp prst="textNoShape">
              <a:avLst/>
            </a:prstTxWarp>
            <a:spAutoFit/>
          </a:bodyPr>
          <a:lstStyle/>
          <a:p>
            <a:r>
              <a:rPr lang="es-ES" b="1" dirty="0">
                <a:latin typeface="Verdana" pitchFamily="26" charset="0"/>
              </a:rPr>
              <a:t>A:</a:t>
            </a:r>
            <a:r>
              <a:rPr lang="es-ES" b="1" dirty="0" smtClean="0">
                <a:latin typeface="Verdana" pitchFamily="26" charset="0"/>
              </a:rPr>
              <a:t> </a:t>
            </a:r>
            <a:r>
              <a:rPr lang="es-ES" dirty="0">
                <a:latin typeface="Verdana" pitchFamily="26" charset="0"/>
              </a:rPr>
              <a:t>E</a:t>
            </a:r>
            <a:r>
              <a:rPr lang="es-ES" dirty="0" smtClean="0">
                <a:latin typeface="Verdana" pitchFamily="26" charset="0"/>
              </a:rPr>
              <a:t>lementos clave </a:t>
            </a:r>
            <a:r>
              <a:rPr lang="es-ES" dirty="0">
                <a:latin typeface="Verdana" pitchFamily="26" charset="0"/>
              </a:rPr>
              <a:t>para el ejercicio de los derechos humanos y aproximación a ellos en las vivencias diarias.</a:t>
            </a:r>
            <a:endParaRPr lang="es-ES" b="1" dirty="0">
              <a:latin typeface="Verdana" pitchFamily="26" charset="0"/>
            </a:endParaRPr>
          </a:p>
        </p:txBody>
      </p:sp>
      <p:sp>
        <p:nvSpPr>
          <p:cNvPr id="70666" name="16 Rectángulo"/>
          <p:cNvSpPr>
            <a:spLocks noChangeArrowheads="1"/>
          </p:cNvSpPr>
          <p:nvPr/>
        </p:nvSpPr>
        <p:spPr bwMode="auto">
          <a:xfrm>
            <a:off x="5154613" y="1570038"/>
            <a:ext cx="3171825" cy="646112"/>
          </a:xfrm>
          <a:prstGeom prst="rect">
            <a:avLst/>
          </a:prstGeom>
          <a:noFill/>
          <a:ln w="9525">
            <a:noFill/>
            <a:miter lim="800000"/>
            <a:headEnd/>
            <a:tailEnd/>
          </a:ln>
        </p:spPr>
        <p:txBody>
          <a:bodyPr>
            <a:prstTxWarp prst="textNoShape">
              <a:avLst/>
            </a:prstTxWarp>
            <a:spAutoFit/>
          </a:bodyPr>
          <a:lstStyle/>
          <a:p>
            <a:r>
              <a:rPr lang="es-ES" b="1" dirty="0">
                <a:latin typeface="Verdana" pitchFamily="26" charset="0"/>
              </a:rPr>
              <a:t>B:</a:t>
            </a:r>
            <a:r>
              <a:rPr lang="es-ES" b="1" dirty="0" smtClean="0">
                <a:latin typeface="Verdana" pitchFamily="26" charset="0"/>
              </a:rPr>
              <a:t> </a:t>
            </a:r>
            <a:r>
              <a:rPr lang="es-ES" dirty="0">
                <a:latin typeface="Verdana" pitchFamily="26" charset="0"/>
              </a:rPr>
              <a:t>P</a:t>
            </a:r>
            <a:r>
              <a:rPr lang="es-ES" dirty="0" smtClean="0">
                <a:latin typeface="Verdana" pitchFamily="26" charset="0"/>
              </a:rPr>
              <a:t>arte </a:t>
            </a:r>
            <a:r>
              <a:rPr lang="es-ES" dirty="0">
                <a:latin typeface="Verdana" pitchFamily="26" charset="0"/>
              </a:rPr>
              <a:t>legal y formal de los derechos humanos.</a:t>
            </a:r>
            <a:endParaRPr lang="es-ES" b="1" dirty="0">
              <a:latin typeface="Verdana" pitchFamily="26" charset="0"/>
            </a:endParaRPr>
          </a:p>
        </p:txBody>
      </p:sp>
      <p:sp>
        <p:nvSpPr>
          <p:cNvPr id="70667" name="21 Rectángulo"/>
          <p:cNvSpPr>
            <a:spLocks noChangeArrowheads="1"/>
          </p:cNvSpPr>
          <p:nvPr/>
        </p:nvSpPr>
        <p:spPr bwMode="auto">
          <a:xfrm>
            <a:off x="1455738" y="2778125"/>
            <a:ext cx="6081712" cy="3447098"/>
          </a:xfrm>
          <a:prstGeom prst="rect">
            <a:avLst/>
          </a:prstGeom>
          <a:noFill/>
          <a:ln w="9525">
            <a:noFill/>
            <a:miter lim="800000"/>
            <a:headEnd/>
            <a:tailEnd/>
          </a:ln>
        </p:spPr>
        <p:txBody>
          <a:bodyPr>
            <a:prstTxWarp prst="textNoShape">
              <a:avLst/>
            </a:prstTxWarp>
            <a:spAutoFit/>
          </a:bodyPr>
          <a:lstStyle/>
          <a:p>
            <a:r>
              <a:rPr lang="es-ES" sz="2000" b="1" dirty="0">
                <a:latin typeface="Verdana" pitchFamily="26" charset="0"/>
              </a:rPr>
              <a:t>Según necesidades e intereses de los educadores:</a:t>
            </a:r>
          </a:p>
          <a:p>
            <a:endParaRPr lang="es-ES" sz="2000" b="1" dirty="0">
              <a:latin typeface="Verdana" pitchFamily="26" charset="0"/>
            </a:endParaRPr>
          </a:p>
          <a:p>
            <a:pPr marL="177800" indent="-177800" algn="l">
              <a:buClr>
                <a:schemeClr val="accent2"/>
              </a:buClr>
              <a:buFont typeface="Arial" pitchFamily="26" charset="0"/>
              <a:buChar char="•"/>
            </a:pPr>
            <a:r>
              <a:rPr lang="es-ES" sz="2000" dirty="0">
                <a:latin typeface="Verdana" pitchFamily="26" charset="0"/>
              </a:rPr>
              <a:t> </a:t>
            </a:r>
            <a:r>
              <a:rPr lang="es-ES_tradnl" sz="2000" dirty="0">
                <a:latin typeface="Verdana" pitchFamily="26" charset="0"/>
                <a:ea typeface="Verdana" pitchFamily="26" charset="0"/>
                <a:cs typeface="Verdana" pitchFamily="26" charset="0"/>
              </a:rPr>
              <a:t>Realizar las rutas A y B en el orden estricto.</a:t>
            </a:r>
            <a:endParaRPr lang="es-CO" sz="2000" dirty="0">
              <a:latin typeface="Verdana" pitchFamily="26" charset="0"/>
              <a:ea typeface="Verdana" pitchFamily="26" charset="0"/>
              <a:cs typeface="Verdana" pitchFamily="26" charset="0"/>
            </a:endParaRPr>
          </a:p>
          <a:p>
            <a:pPr marL="177800" indent="-177800" algn="l">
              <a:buClr>
                <a:schemeClr val="accent2"/>
              </a:buClr>
              <a:buFont typeface="Arial" pitchFamily="26" charset="0"/>
              <a:buChar char="•"/>
            </a:pPr>
            <a:r>
              <a:rPr lang="es-ES_tradnl" sz="2000" dirty="0">
                <a:latin typeface="Verdana" pitchFamily="26" charset="0"/>
                <a:ea typeface="Verdana" pitchFamily="26" charset="0"/>
                <a:cs typeface="Verdana" pitchFamily="26" charset="0"/>
              </a:rPr>
              <a:t> Primero hacer la ruta B y después la A.</a:t>
            </a:r>
            <a:endParaRPr lang="es-CO" sz="2000" dirty="0">
              <a:latin typeface="Verdana" pitchFamily="26" charset="0"/>
              <a:ea typeface="Verdana" pitchFamily="26" charset="0"/>
              <a:cs typeface="Verdana" pitchFamily="26" charset="0"/>
            </a:endParaRPr>
          </a:p>
          <a:p>
            <a:pPr marL="177800" indent="-177800" algn="l">
              <a:buClr>
                <a:schemeClr val="accent2"/>
              </a:buClr>
              <a:buFont typeface="Arial" pitchFamily="26" charset="0"/>
              <a:buChar char="•"/>
            </a:pPr>
            <a:r>
              <a:rPr lang="es-ES_tradnl" sz="2000" dirty="0">
                <a:latin typeface="Verdana" pitchFamily="26" charset="0"/>
                <a:ea typeface="Verdana" pitchFamily="26" charset="0"/>
                <a:cs typeface="Verdana" pitchFamily="26" charset="0"/>
              </a:rPr>
              <a:t> Sólo hacer una ruta (A o B).</a:t>
            </a:r>
            <a:endParaRPr lang="es-CO" sz="2000" dirty="0">
              <a:latin typeface="Verdana" pitchFamily="26" charset="0"/>
              <a:ea typeface="Verdana" pitchFamily="26" charset="0"/>
              <a:cs typeface="Verdana" pitchFamily="26" charset="0"/>
            </a:endParaRPr>
          </a:p>
          <a:p>
            <a:pPr marL="177800" indent="-177800" algn="l">
              <a:buClr>
                <a:schemeClr val="accent2"/>
              </a:buClr>
              <a:buFont typeface="Arial" pitchFamily="26" charset="0"/>
              <a:buChar char="•"/>
            </a:pPr>
            <a:r>
              <a:rPr lang="es-ES_tradnl" sz="2000" dirty="0">
                <a:latin typeface="Verdana" pitchFamily="26" charset="0"/>
                <a:ea typeface="Verdana" pitchFamily="26" charset="0"/>
                <a:cs typeface="Verdana" pitchFamily="26" charset="0"/>
              </a:rPr>
              <a:t> Mezclar unidades de las rutas A y B.</a:t>
            </a:r>
            <a:endParaRPr lang="es-CO" sz="2000" dirty="0">
              <a:latin typeface="Verdana" pitchFamily="26" charset="0"/>
              <a:ea typeface="Verdana" pitchFamily="26" charset="0"/>
              <a:cs typeface="Verdana" pitchFamily="26" charset="0"/>
            </a:endParaRPr>
          </a:p>
          <a:p>
            <a:pPr marL="177800" indent="-177800" algn="l">
              <a:buClr>
                <a:schemeClr val="accent2"/>
              </a:buClr>
              <a:buFont typeface="Arial" pitchFamily="26" charset="0"/>
              <a:buChar char="•"/>
            </a:pPr>
            <a:r>
              <a:rPr lang="es-ES_tradnl" sz="2000" dirty="0">
                <a:latin typeface="Verdana" pitchFamily="26" charset="0"/>
                <a:ea typeface="Verdana" pitchFamily="26" charset="0"/>
                <a:cs typeface="Verdana" pitchFamily="26" charset="0"/>
              </a:rPr>
              <a:t> Mezclar lecciones de una sola ruta (A o B).</a:t>
            </a:r>
            <a:endParaRPr lang="es-CO" sz="2000" dirty="0" smtClean="0">
              <a:latin typeface="Verdana" pitchFamily="26" charset="0"/>
              <a:ea typeface="Verdana" pitchFamily="26" charset="0"/>
              <a:cs typeface="Verdana" pitchFamily="26" charset="0"/>
            </a:endParaRPr>
          </a:p>
          <a:p>
            <a:pPr marL="266700" indent="-266700" algn="l">
              <a:buClr>
                <a:schemeClr val="accent2"/>
              </a:buClr>
              <a:buFont typeface="Arial" pitchFamily="26" charset="0"/>
              <a:buChar char="•"/>
            </a:pPr>
            <a:r>
              <a:rPr lang="es-ES_tradnl" sz="2000" dirty="0" smtClean="0">
                <a:latin typeface="Verdana" pitchFamily="26" charset="0"/>
                <a:ea typeface="Verdana" pitchFamily="26" charset="0"/>
                <a:cs typeface="Verdana" pitchFamily="26" charset="0"/>
              </a:rPr>
              <a:t>Mezclar </a:t>
            </a:r>
            <a:r>
              <a:rPr lang="es-ES_tradnl" sz="2000" dirty="0">
                <a:latin typeface="Verdana" pitchFamily="26" charset="0"/>
                <a:ea typeface="Verdana" pitchFamily="26" charset="0"/>
                <a:cs typeface="Verdana" pitchFamily="26" charset="0"/>
              </a:rPr>
              <a:t>lecciones de las dos rutas, así no correspondan a la misma unidad.</a:t>
            </a:r>
            <a:endParaRPr lang="es-CO" sz="2000" dirty="0">
              <a:latin typeface="Verdana" pitchFamily="26" charset="0"/>
              <a:ea typeface="Verdana" pitchFamily="26" charset="0"/>
              <a:cs typeface="Verdana" pitchFamily="26" charset="0"/>
            </a:endParaRPr>
          </a:p>
          <a:p>
            <a:pPr>
              <a:buFont typeface="Arial" pitchFamily="26" charset="0"/>
              <a:buChar char="•"/>
            </a:pPr>
            <a:endParaRPr lang="es-CO" dirty="0"/>
          </a:p>
        </p:txBody>
      </p:sp>
      <p:sp>
        <p:nvSpPr>
          <p:cNvPr id="23" name="22 Rectángulo"/>
          <p:cNvSpPr>
            <a:spLocks noChangeArrowheads="1"/>
          </p:cNvSpPr>
          <p:nvPr/>
        </p:nvSpPr>
        <p:spPr bwMode="auto">
          <a:xfrm>
            <a:off x="1398588" y="2790825"/>
            <a:ext cx="6110287" cy="3379788"/>
          </a:xfrm>
          <a:prstGeom prst="rect">
            <a:avLst/>
          </a:prstGeom>
          <a:noFill/>
          <a:ln w="38100" cap="flat" cmpd="sng" algn="ctr">
            <a:solidFill>
              <a:srgbClr val="2F2F98"/>
            </a:solidFill>
            <a:prstDash val="dash"/>
            <a:miter lim="800000"/>
            <a:headEnd type="none" w="med" len="med"/>
            <a:tailEnd type="none" w="med" len="med"/>
          </a:ln>
          <a:effectLst>
            <a:outerShdw blurRad="63500" dist="23000" dir="5400000" rotWithShape="0">
              <a:srgbClr val="000000">
                <a:alpha val="34999"/>
              </a:srgbClr>
            </a:outerShdw>
          </a:effectLst>
        </p:spPr>
        <p:txBody>
          <a:bodyPr wrap="none" anchor="ctr">
            <a:prstTxWarp prst="textNoShape">
              <a:avLst/>
            </a:prstTxWarp>
          </a:bodyPr>
          <a:lstStyle/>
          <a:p>
            <a:pPr>
              <a:defRPr/>
            </a:pPr>
            <a:endParaRPr lang="es-CO" b="1">
              <a:solidFill>
                <a:schemeClr val="lt1"/>
              </a:solidFill>
              <a:latin typeface="Swis721 BlkEx BT" pitchFamily="34" charset="0"/>
              <a:ea typeface="+mn-ea"/>
              <a:cs typeface="+mn-cs"/>
            </a:endParaRPr>
          </a:p>
        </p:txBody>
      </p:sp>
      <p:cxnSp>
        <p:nvCxnSpPr>
          <p:cNvPr id="13" name="15 Conector recto de flecha"/>
          <p:cNvCxnSpPr>
            <a:cxnSpLocks noChangeShapeType="1"/>
          </p:cNvCxnSpPr>
          <p:nvPr/>
        </p:nvCxnSpPr>
        <p:spPr bwMode="auto">
          <a:xfrm rot="10800000" flipV="1">
            <a:off x="2501900" y="901700"/>
            <a:ext cx="1333500" cy="317500"/>
          </a:xfrm>
          <a:prstGeom prst="straightConnector1">
            <a:avLst/>
          </a:prstGeom>
          <a:noFill/>
          <a:ln w="38100" cap="flat" cmpd="sng" algn="ctr">
            <a:solidFill>
              <a:schemeClr val="accent2"/>
            </a:solidFill>
            <a:prstDash val="solid"/>
            <a:round/>
            <a:headEnd type="none" w="med" len="med"/>
            <a:tailEnd type="arrow" w="med" len="med"/>
          </a:ln>
        </p:spPr>
      </p:cxnSp>
      <p:cxnSp>
        <p:nvCxnSpPr>
          <p:cNvPr id="15" name="15 Conector recto de flecha"/>
          <p:cNvCxnSpPr>
            <a:cxnSpLocks noChangeShapeType="1"/>
          </p:cNvCxnSpPr>
          <p:nvPr/>
        </p:nvCxnSpPr>
        <p:spPr bwMode="auto">
          <a:xfrm>
            <a:off x="5181600" y="901700"/>
            <a:ext cx="1282700" cy="266700"/>
          </a:xfrm>
          <a:prstGeom prst="straightConnector1">
            <a:avLst/>
          </a:prstGeom>
          <a:noFill/>
          <a:ln w="38100" cap="flat" cmpd="sng" algn="ctr">
            <a:solidFill>
              <a:schemeClr val="accent2"/>
            </a:solidFill>
            <a:prstDash val="solid"/>
            <a:round/>
            <a:headEnd type="none" w="med" len="med"/>
            <a:tailEnd type="arrow" w="med" len="me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3 Marcador de número de diapositiva"/>
          <p:cNvSpPr>
            <a:spLocks noGrp="1"/>
          </p:cNvSpPr>
          <p:nvPr>
            <p:ph type="sldNum" sz="quarter" idx="12"/>
          </p:nvPr>
        </p:nvSpPr>
        <p:spPr>
          <a:noFill/>
        </p:spPr>
        <p:txBody>
          <a:bodyPr/>
          <a:lstStyle/>
          <a:p>
            <a:r>
              <a:rPr lang="es-CO"/>
              <a:t>Diapositiva </a:t>
            </a:r>
            <a:fld id="{7FC3D25C-3755-B848-A16E-E3B07F5E082E}" type="slidenum">
              <a:rPr lang="es-CO"/>
              <a:pPr/>
              <a:t>52</a:t>
            </a:fld>
            <a:endParaRPr lang="es-CO"/>
          </a:p>
        </p:txBody>
      </p:sp>
      <p:sp>
        <p:nvSpPr>
          <p:cNvPr id="71683" name="21 Rectángulo"/>
          <p:cNvSpPr>
            <a:spLocks noChangeArrowheads="1"/>
          </p:cNvSpPr>
          <p:nvPr/>
        </p:nvSpPr>
        <p:spPr bwMode="auto">
          <a:xfrm>
            <a:off x="-360363" y="166688"/>
            <a:ext cx="9504363" cy="6616700"/>
          </a:xfrm>
          <a:prstGeom prst="rect">
            <a:avLst/>
          </a:prstGeom>
          <a:noFill/>
          <a:ln w="9525">
            <a:noFill/>
            <a:miter lim="800000"/>
            <a:headEnd/>
            <a:tailEnd/>
          </a:ln>
        </p:spPr>
        <p:txBody>
          <a:bodyPr>
            <a:prstTxWarp prst="textNoShape">
              <a:avLst/>
            </a:prstTxWarp>
            <a:spAutoFit/>
          </a:bodyPr>
          <a:lstStyle/>
          <a:p>
            <a:r>
              <a:rPr lang="es-CO" sz="1400" b="1" u="sng">
                <a:latin typeface="Verdana" pitchFamily="26" charset="0"/>
                <a:ea typeface="Verdana" pitchFamily="26" charset="0"/>
                <a:cs typeface="Verdana" pitchFamily="26" charset="0"/>
              </a:rPr>
              <a:t>Ruta A. La vivencia de los derechos humanos</a:t>
            </a:r>
          </a:p>
          <a:p>
            <a:endParaRPr lang="es-CO" sz="1400">
              <a:latin typeface="Verdana" pitchFamily="26" charset="0"/>
              <a:ea typeface="Verdana" pitchFamily="26" charset="0"/>
              <a:cs typeface="Verdana" pitchFamily="26" charset="0"/>
            </a:endParaRPr>
          </a:p>
          <a:p>
            <a:r>
              <a:rPr lang="es-CO" sz="1400" b="1">
                <a:solidFill>
                  <a:schemeClr val="accent2"/>
                </a:solidFill>
                <a:latin typeface="Verdana" pitchFamily="26" charset="0"/>
                <a:ea typeface="Verdana" pitchFamily="26" charset="0"/>
                <a:cs typeface="Verdana" pitchFamily="26" charset="0"/>
              </a:rPr>
              <a:t>Unidad 1. La identidad nos acerca al otro y a sus derechos</a:t>
            </a:r>
            <a:endParaRPr lang="es-CO" sz="1400">
              <a:solidFill>
                <a:schemeClr val="accent2"/>
              </a:solidFill>
              <a:latin typeface="Verdana" pitchFamily="26" charset="0"/>
              <a:ea typeface="Verdana" pitchFamily="26" charset="0"/>
              <a:cs typeface="Verdana" pitchFamily="26" charset="0"/>
            </a:endParaRPr>
          </a:p>
          <a:p>
            <a:r>
              <a:rPr lang="es-CO" sz="1400">
                <a:latin typeface="Verdana" pitchFamily="26" charset="0"/>
                <a:ea typeface="Verdana" pitchFamily="26" charset="0"/>
                <a:cs typeface="Verdana" pitchFamily="26" charset="0"/>
              </a:rPr>
              <a:t>Lección 1. ¿Qué entendemos por identidad?</a:t>
            </a:r>
          </a:p>
          <a:p>
            <a:r>
              <a:rPr lang="es-CO" sz="1400">
                <a:latin typeface="Verdana" pitchFamily="26" charset="0"/>
                <a:ea typeface="Verdana" pitchFamily="26" charset="0"/>
                <a:cs typeface="Verdana" pitchFamily="26" charset="0"/>
              </a:rPr>
              <a:t>Lección 2. ¿Quién soy yo?</a:t>
            </a:r>
          </a:p>
          <a:p>
            <a:r>
              <a:rPr lang="es-CO" sz="1400">
                <a:latin typeface="Verdana" pitchFamily="26" charset="0"/>
                <a:ea typeface="Verdana" pitchFamily="26" charset="0"/>
                <a:cs typeface="Verdana" pitchFamily="26" charset="0"/>
              </a:rPr>
              <a:t>Lección 3. ¿Qué me hace parte de un grupo?</a:t>
            </a:r>
          </a:p>
          <a:p>
            <a:r>
              <a:rPr lang="es-CO" sz="1400" b="1">
                <a:solidFill>
                  <a:schemeClr val="accent2"/>
                </a:solidFill>
                <a:latin typeface="Verdana" pitchFamily="26" charset="0"/>
                <a:ea typeface="Verdana" pitchFamily="26" charset="0"/>
                <a:cs typeface="Verdana" pitchFamily="26" charset="0"/>
              </a:rPr>
              <a:t>Unidad 2. Diversidad con igualdad de derechos</a:t>
            </a:r>
            <a:endParaRPr lang="es-CO" sz="1400">
              <a:solidFill>
                <a:schemeClr val="accent2"/>
              </a:solidFill>
              <a:latin typeface="Verdana" pitchFamily="26" charset="0"/>
              <a:ea typeface="Verdana" pitchFamily="26" charset="0"/>
              <a:cs typeface="Verdana" pitchFamily="26" charset="0"/>
            </a:endParaRPr>
          </a:p>
          <a:p>
            <a:r>
              <a:rPr lang="es-CO" sz="1400">
                <a:latin typeface="Verdana" pitchFamily="26" charset="0"/>
                <a:ea typeface="Verdana" pitchFamily="26" charset="0"/>
                <a:cs typeface="Verdana" pitchFamily="26" charset="0"/>
              </a:rPr>
              <a:t>Lección 1. ¿Qué es la diversidad y cómo se presenta en América Latina y el Caribe?</a:t>
            </a:r>
          </a:p>
          <a:p>
            <a:r>
              <a:rPr lang="es-CO" sz="1400">
                <a:latin typeface="Verdana" pitchFamily="26" charset="0"/>
                <a:ea typeface="Verdana" pitchFamily="26" charset="0"/>
                <a:cs typeface="Verdana" pitchFamily="26" charset="0"/>
              </a:rPr>
              <a:t>Lección 2. La lucha actual por el reconocimiento a la diversidad</a:t>
            </a:r>
          </a:p>
          <a:p>
            <a:r>
              <a:rPr lang="es-CO" sz="1400">
                <a:latin typeface="Verdana" pitchFamily="26" charset="0"/>
                <a:ea typeface="Verdana" pitchFamily="26" charset="0"/>
                <a:cs typeface="Verdana" pitchFamily="26" charset="0"/>
              </a:rPr>
              <a:t>Lección 3. El pluralismo nos conecta y protege en la diversidad</a:t>
            </a:r>
          </a:p>
          <a:p>
            <a:r>
              <a:rPr lang="es-CO" sz="1400" b="1">
                <a:solidFill>
                  <a:schemeClr val="accent2"/>
                </a:solidFill>
                <a:latin typeface="Verdana" pitchFamily="26" charset="0"/>
                <a:ea typeface="Verdana" pitchFamily="26" charset="0"/>
                <a:cs typeface="Verdana" pitchFamily="26" charset="0"/>
              </a:rPr>
              <a:t>Unidad 3. La libertad potencia nuestros derechos humanos</a:t>
            </a:r>
            <a:endParaRPr lang="es-CO" sz="1400">
              <a:solidFill>
                <a:schemeClr val="accent2"/>
              </a:solidFill>
              <a:latin typeface="Verdana" pitchFamily="26" charset="0"/>
              <a:ea typeface="Verdana" pitchFamily="26" charset="0"/>
              <a:cs typeface="Verdana" pitchFamily="26" charset="0"/>
            </a:endParaRPr>
          </a:p>
          <a:p>
            <a:r>
              <a:rPr lang="es-CO" sz="1400">
                <a:latin typeface="Verdana" pitchFamily="26" charset="0"/>
                <a:ea typeface="Verdana" pitchFamily="26" charset="0"/>
                <a:cs typeface="Verdana" pitchFamily="26" charset="0"/>
              </a:rPr>
              <a:t>Lección 1. Libertad para ser soberanos</a:t>
            </a:r>
          </a:p>
          <a:p>
            <a:r>
              <a:rPr lang="es-CO" sz="1400">
                <a:latin typeface="Verdana" pitchFamily="26" charset="0"/>
                <a:ea typeface="Verdana" pitchFamily="26" charset="0"/>
                <a:cs typeface="Verdana" pitchFamily="26" charset="0"/>
              </a:rPr>
              <a:t>Lección 2. Un valor esencial del hombre y el bien más preciado</a:t>
            </a:r>
          </a:p>
          <a:p>
            <a:r>
              <a:rPr lang="es-CO" sz="1400">
                <a:latin typeface="Verdana" pitchFamily="26" charset="0"/>
                <a:ea typeface="Verdana" pitchFamily="26" charset="0"/>
                <a:cs typeface="Verdana" pitchFamily="26" charset="0"/>
              </a:rPr>
              <a:t>Lección 3. Elecciones individuales</a:t>
            </a:r>
          </a:p>
          <a:p>
            <a:r>
              <a:rPr lang="es-CO" sz="1400">
                <a:latin typeface="Verdana" pitchFamily="26" charset="0"/>
                <a:ea typeface="Verdana" pitchFamily="26" charset="0"/>
                <a:cs typeface="Verdana" pitchFamily="26" charset="0"/>
              </a:rPr>
              <a:t>Lección 4. La libertad nos hace seres sociales, políticos y culturales</a:t>
            </a:r>
          </a:p>
          <a:p>
            <a:endParaRPr lang="es-CO" sz="1400">
              <a:latin typeface="Verdana" pitchFamily="26" charset="0"/>
              <a:ea typeface="Verdana" pitchFamily="26" charset="0"/>
              <a:cs typeface="Verdana" pitchFamily="26" charset="0"/>
            </a:endParaRPr>
          </a:p>
          <a:p>
            <a:r>
              <a:rPr lang="es-CO" sz="1400">
                <a:latin typeface="Verdana" pitchFamily="26" charset="0"/>
                <a:ea typeface="Verdana" pitchFamily="26" charset="0"/>
                <a:cs typeface="Verdana" pitchFamily="26" charset="0"/>
              </a:rPr>
              <a:t> </a:t>
            </a:r>
          </a:p>
          <a:p>
            <a:r>
              <a:rPr lang="es-CO" sz="1400" b="1" u="sng">
                <a:latin typeface="Verdana" pitchFamily="26" charset="0"/>
                <a:ea typeface="Verdana" pitchFamily="26" charset="0"/>
                <a:cs typeface="Verdana" pitchFamily="26" charset="0"/>
              </a:rPr>
              <a:t>Ruta B. De la legislación a la participación</a:t>
            </a:r>
          </a:p>
          <a:p>
            <a:endParaRPr lang="es-CO" sz="1400">
              <a:latin typeface="Verdana" pitchFamily="26" charset="0"/>
              <a:ea typeface="Verdana" pitchFamily="26" charset="0"/>
              <a:cs typeface="Verdana" pitchFamily="26" charset="0"/>
            </a:endParaRPr>
          </a:p>
          <a:p>
            <a:r>
              <a:rPr lang="es-CO" sz="1400" b="1">
                <a:solidFill>
                  <a:schemeClr val="accent2"/>
                </a:solidFill>
                <a:latin typeface="Verdana" pitchFamily="26" charset="0"/>
                <a:ea typeface="Verdana" pitchFamily="26" charset="0"/>
                <a:cs typeface="Verdana" pitchFamily="26" charset="0"/>
              </a:rPr>
              <a:t>Unidad 1. El camino de los derechos humanos</a:t>
            </a:r>
            <a:endParaRPr lang="es-CO" sz="1400">
              <a:solidFill>
                <a:schemeClr val="accent2"/>
              </a:solidFill>
              <a:latin typeface="Verdana" pitchFamily="26" charset="0"/>
              <a:ea typeface="Verdana" pitchFamily="26" charset="0"/>
              <a:cs typeface="Verdana" pitchFamily="26" charset="0"/>
            </a:endParaRPr>
          </a:p>
          <a:p>
            <a:r>
              <a:rPr lang="es-CO" sz="1400">
                <a:latin typeface="Verdana" pitchFamily="26" charset="0"/>
                <a:ea typeface="Verdana" pitchFamily="26" charset="0"/>
                <a:cs typeface="Verdana" pitchFamily="26" charset="0"/>
              </a:rPr>
              <a:t>Lección 1. Antecedentes</a:t>
            </a:r>
          </a:p>
          <a:p>
            <a:r>
              <a:rPr lang="es-CO" sz="1400">
                <a:latin typeface="Verdana" pitchFamily="26" charset="0"/>
                <a:ea typeface="Verdana" pitchFamily="26" charset="0"/>
                <a:cs typeface="Verdana" pitchFamily="26" charset="0"/>
              </a:rPr>
              <a:t>Lección 2. Evolución y desarrollo de los derechos humanos en América Latina</a:t>
            </a:r>
          </a:p>
          <a:p>
            <a:r>
              <a:rPr lang="es-CO" sz="1400">
                <a:latin typeface="Verdana" pitchFamily="26" charset="0"/>
                <a:ea typeface="Verdana" pitchFamily="26" charset="0"/>
                <a:cs typeface="Verdana" pitchFamily="26" charset="0"/>
              </a:rPr>
              <a:t>Lección 3. La Declaración Universal de los Derechos Humanos</a:t>
            </a:r>
          </a:p>
          <a:p>
            <a:r>
              <a:rPr lang="es-CO" sz="1400">
                <a:latin typeface="Verdana" pitchFamily="26" charset="0"/>
                <a:ea typeface="Verdana" pitchFamily="26" charset="0"/>
                <a:cs typeface="Verdana" pitchFamily="26" charset="0"/>
              </a:rPr>
              <a:t> </a:t>
            </a:r>
            <a:r>
              <a:rPr lang="es-CO" sz="1400" b="1">
                <a:solidFill>
                  <a:schemeClr val="accent2"/>
                </a:solidFill>
                <a:latin typeface="Verdana" pitchFamily="26" charset="0"/>
                <a:ea typeface="Verdana" pitchFamily="26" charset="0"/>
                <a:cs typeface="Verdana" pitchFamily="26" charset="0"/>
              </a:rPr>
              <a:t>Unidad 2. El aterrizaje de los derechos humanos</a:t>
            </a:r>
            <a:endParaRPr lang="es-CO" sz="1400">
              <a:solidFill>
                <a:schemeClr val="accent2"/>
              </a:solidFill>
              <a:latin typeface="Verdana" pitchFamily="26" charset="0"/>
              <a:ea typeface="Verdana" pitchFamily="26" charset="0"/>
              <a:cs typeface="Verdana" pitchFamily="26" charset="0"/>
            </a:endParaRPr>
          </a:p>
          <a:p>
            <a:r>
              <a:rPr lang="es-CO" sz="1400">
                <a:latin typeface="Verdana" pitchFamily="26" charset="0"/>
                <a:ea typeface="Verdana" pitchFamily="26" charset="0"/>
                <a:cs typeface="Verdana" pitchFamily="26" charset="0"/>
              </a:rPr>
              <a:t>Lección 1. Las promesas hechas: tratados de derechos humanos</a:t>
            </a:r>
          </a:p>
          <a:p>
            <a:r>
              <a:rPr lang="es-CO" sz="1400">
                <a:latin typeface="Verdana" pitchFamily="26" charset="0"/>
                <a:ea typeface="Verdana" pitchFamily="26" charset="0"/>
                <a:cs typeface="Verdana" pitchFamily="26" charset="0"/>
              </a:rPr>
              <a:t>Lección 2. Las responsabilidades de los Estados americanos</a:t>
            </a:r>
          </a:p>
          <a:p>
            <a:r>
              <a:rPr lang="es-CO" sz="1400">
                <a:latin typeface="Verdana" pitchFamily="26" charset="0"/>
                <a:ea typeface="Verdana" pitchFamily="26" charset="0"/>
                <a:cs typeface="Verdana" pitchFamily="26" charset="0"/>
              </a:rPr>
              <a:t>Lección 3. Cuando los derechos humanos entran en conflicto</a:t>
            </a:r>
          </a:p>
          <a:p>
            <a:r>
              <a:rPr lang="es-CO" sz="1400">
                <a:latin typeface="Verdana" pitchFamily="26" charset="0"/>
                <a:ea typeface="Verdana" pitchFamily="26" charset="0"/>
                <a:cs typeface="Verdana" pitchFamily="26" charset="0"/>
              </a:rPr>
              <a:t>Lección 4. Las constituciones: promotoras y defensoras de los derechos humanos</a:t>
            </a:r>
          </a:p>
          <a:p>
            <a:pPr>
              <a:buFont typeface="Arial" pitchFamily="26" charset="0"/>
              <a:buChar char="•"/>
            </a:pPr>
            <a:endParaRPr lang="es-CO"/>
          </a:p>
        </p:txBody>
      </p:sp>
      <p:sp>
        <p:nvSpPr>
          <p:cNvPr id="13" name="12 Rectángulo"/>
          <p:cNvSpPr>
            <a:spLocks noChangeArrowheads="1"/>
          </p:cNvSpPr>
          <p:nvPr/>
        </p:nvSpPr>
        <p:spPr bwMode="auto">
          <a:xfrm>
            <a:off x="277813" y="193675"/>
            <a:ext cx="8505825" cy="3533775"/>
          </a:xfrm>
          <a:prstGeom prst="rect">
            <a:avLst/>
          </a:prstGeom>
          <a:noFill/>
          <a:ln w="19050" cap="flat" cmpd="sng" algn="ctr">
            <a:solidFill>
              <a:srgbClr val="2F2F98"/>
            </a:solidFill>
            <a:prstDash val="solid"/>
            <a:miter lim="800000"/>
            <a:headEnd type="none" w="med" len="med"/>
            <a:tailEnd type="none" w="med" len="med"/>
          </a:ln>
          <a:effectLst>
            <a:outerShdw blurRad="63500" dist="23000" dir="5400000" rotWithShape="0">
              <a:srgbClr val="000000">
                <a:alpha val="34999"/>
              </a:srgbClr>
            </a:outerShdw>
          </a:effectLst>
        </p:spPr>
        <p:txBody>
          <a:bodyPr wrap="none" anchor="ctr">
            <a:prstTxWarp prst="textNoShape">
              <a:avLst/>
            </a:prstTxWarp>
          </a:bodyPr>
          <a:lstStyle/>
          <a:p>
            <a:pPr>
              <a:defRPr/>
            </a:pPr>
            <a:endParaRPr lang="es-CO" b="1">
              <a:solidFill>
                <a:schemeClr val="lt1"/>
              </a:solidFill>
              <a:latin typeface="Swis721 BlkEx BT" pitchFamily="34" charset="0"/>
              <a:ea typeface="+mn-ea"/>
              <a:cs typeface="+mn-cs"/>
            </a:endParaRPr>
          </a:p>
        </p:txBody>
      </p:sp>
      <p:sp>
        <p:nvSpPr>
          <p:cNvPr id="14" name="13 Rectángulo"/>
          <p:cNvSpPr>
            <a:spLocks noChangeArrowheads="1"/>
          </p:cNvSpPr>
          <p:nvPr/>
        </p:nvSpPr>
        <p:spPr bwMode="auto">
          <a:xfrm>
            <a:off x="304800" y="3795713"/>
            <a:ext cx="8507413" cy="2535237"/>
          </a:xfrm>
          <a:prstGeom prst="rect">
            <a:avLst/>
          </a:prstGeom>
          <a:noFill/>
          <a:ln w="19050" cap="flat" cmpd="sng" algn="ctr">
            <a:solidFill>
              <a:srgbClr val="2F2F98"/>
            </a:solidFill>
            <a:prstDash val="solid"/>
            <a:miter lim="800000"/>
            <a:headEnd type="none" w="med" len="med"/>
            <a:tailEnd type="none" w="med" len="med"/>
          </a:ln>
          <a:effectLst>
            <a:outerShdw blurRad="63500" dist="23000" dir="5400000" rotWithShape="0">
              <a:srgbClr val="000000">
                <a:alpha val="34999"/>
              </a:srgbClr>
            </a:outerShdw>
          </a:effectLst>
        </p:spPr>
        <p:txBody>
          <a:bodyPr wrap="none" anchor="ctr">
            <a:prstTxWarp prst="textNoShape">
              <a:avLst/>
            </a:prstTxWarp>
          </a:bodyPr>
          <a:lstStyle/>
          <a:p>
            <a:pPr>
              <a:defRPr/>
            </a:pPr>
            <a:endParaRPr lang="es-CO" b="1">
              <a:solidFill>
                <a:schemeClr val="lt1"/>
              </a:solidFill>
              <a:latin typeface="Swis721 BlkEx BT" pitchFamily="34" charset="0"/>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a:spLocks noChangeArrowheads="1"/>
          </p:cNvSpPr>
          <p:nvPr/>
        </p:nvSpPr>
        <p:spPr bwMode="auto">
          <a:xfrm>
            <a:off x="247650" y="1470025"/>
            <a:ext cx="4170363" cy="3933825"/>
          </a:xfrm>
          <a:prstGeom prst="rect">
            <a:avLst/>
          </a:prstGeom>
          <a:solidFill>
            <a:srgbClr val="DAEDEF"/>
          </a:solidFill>
          <a:ln w="9525">
            <a:solidFill>
              <a:srgbClr val="2F2F98"/>
            </a:solidFill>
            <a:miter lim="800000"/>
            <a:headEnd/>
            <a:tailEnd/>
          </a:ln>
          <a:effectLst>
            <a:outerShdw blurRad="63500" dist="23000" dir="5400000" rotWithShape="0">
              <a:srgbClr val="000000">
                <a:alpha val="34999"/>
              </a:srgbClr>
            </a:outerShdw>
          </a:effectLst>
        </p:spPr>
        <p:txBody>
          <a:bodyPr wrap="none" anchor="ctr">
            <a:prstTxWarp prst="textNoShape">
              <a:avLst/>
            </a:prstTxWarp>
          </a:bodyPr>
          <a:lstStyle/>
          <a:p>
            <a:pPr>
              <a:defRPr/>
            </a:pPr>
            <a:endParaRPr lang="es-CO" b="1">
              <a:solidFill>
                <a:schemeClr val="lt1"/>
              </a:solidFill>
              <a:latin typeface="Swis721 BlkEx BT" pitchFamily="34" charset="0"/>
              <a:ea typeface="+mn-ea"/>
              <a:cs typeface="+mn-cs"/>
            </a:endParaRPr>
          </a:p>
        </p:txBody>
      </p:sp>
      <p:sp>
        <p:nvSpPr>
          <p:cNvPr id="72707" name="3 Marcador de número de diapositiva"/>
          <p:cNvSpPr>
            <a:spLocks noGrp="1"/>
          </p:cNvSpPr>
          <p:nvPr>
            <p:ph type="sldNum" sz="quarter" idx="12"/>
          </p:nvPr>
        </p:nvSpPr>
        <p:spPr>
          <a:noFill/>
        </p:spPr>
        <p:txBody>
          <a:bodyPr/>
          <a:lstStyle/>
          <a:p>
            <a:r>
              <a:rPr lang="es-CO"/>
              <a:t>Diapositiva </a:t>
            </a:r>
            <a:fld id="{28C7BC45-7FDF-6A49-8C4C-577055263463}" type="slidenum">
              <a:rPr lang="es-CO"/>
              <a:pPr/>
              <a:t>53</a:t>
            </a:fld>
            <a:endParaRPr lang="es-CO"/>
          </a:p>
        </p:txBody>
      </p:sp>
      <p:sp>
        <p:nvSpPr>
          <p:cNvPr id="6" name="AutoShape 4"/>
          <p:cNvSpPr>
            <a:spLocks noChangeArrowheads="1"/>
          </p:cNvSpPr>
          <p:nvPr/>
        </p:nvSpPr>
        <p:spPr bwMode="auto">
          <a:xfrm>
            <a:off x="260350" y="193675"/>
            <a:ext cx="8578850" cy="619125"/>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prstTxWarp prst="textNoShape">
              <a:avLst/>
            </a:prstTxWarp>
          </a:bodyPr>
          <a:lstStyle/>
          <a:p>
            <a:r>
              <a:rPr lang="es-CO" sz="2400" b="1" dirty="0">
                <a:solidFill>
                  <a:schemeClr val="bg1"/>
                </a:solidFill>
                <a:latin typeface="Verdana" pitchFamily="26" charset="0"/>
                <a:ea typeface="Verdana" pitchFamily="26" charset="0"/>
                <a:cs typeface="Verdana" pitchFamily="26" charset="0"/>
              </a:rPr>
              <a:t>Componentes metodológicos de la guía</a:t>
            </a:r>
          </a:p>
        </p:txBody>
      </p:sp>
      <p:sp>
        <p:nvSpPr>
          <p:cNvPr id="11" name="10 Rectángulo"/>
          <p:cNvSpPr/>
          <p:nvPr/>
        </p:nvSpPr>
        <p:spPr>
          <a:xfrm>
            <a:off x="277813" y="1576388"/>
            <a:ext cx="4044950" cy="3694112"/>
          </a:xfrm>
          <a:prstGeom prst="rect">
            <a:avLst/>
          </a:prstGeom>
        </p:spPr>
        <p:txBody>
          <a:bodyPr>
            <a:prstTxWarp prst="textNoShape">
              <a:avLst/>
            </a:prstTxWarp>
            <a:spAutoFit/>
          </a:bodyPr>
          <a:lstStyle/>
          <a:p>
            <a:r>
              <a:rPr lang="es-ES" b="1" dirty="0">
                <a:latin typeface="Verdana" pitchFamily="26" charset="0"/>
              </a:rPr>
              <a:t>Estructura básica de la guía</a:t>
            </a:r>
          </a:p>
          <a:p>
            <a:endParaRPr lang="es-ES" b="1" dirty="0">
              <a:latin typeface="Verdana" pitchFamily="26" charset="0"/>
            </a:endParaRPr>
          </a:p>
          <a:p>
            <a:pPr>
              <a:buFontTx/>
              <a:buAutoNum type="arabicPeriod"/>
            </a:pPr>
            <a:r>
              <a:rPr lang="es-ES" dirty="0">
                <a:latin typeface="Verdana" pitchFamily="26" charset="0"/>
              </a:rPr>
              <a:t>Prueba diagnóstica.</a:t>
            </a:r>
          </a:p>
          <a:p>
            <a:pPr>
              <a:buFontTx/>
              <a:buAutoNum type="arabicPeriod"/>
            </a:pPr>
            <a:endParaRPr lang="es-ES" dirty="0">
              <a:latin typeface="Verdana" pitchFamily="26" charset="0"/>
            </a:endParaRPr>
          </a:p>
          <a:p>
            <a:pPr>
              <a:buFontTx/>
              <a:buAutoNum type="arabicPeriod"/>
            </a:pPr>
            <a:r>
              <a:rPr lang="es-ES" dirty="0">
                <a:latin typeface="Verdana" pitchFamily="26" charset="0"/>
              </a:rPr>
              <a:t>Ruta A (con unidades y lecciones).</a:t>
            </a:r>
          </a:p>
          <a:p>
            <a:pPr>
              <a:buFontTx/>
              <a:buAutoNum type="arabicPeriod"/>
            </a:pPr>
            <a:endParaRPr lang="es-ES" dirty="0">
              <a:latin typeface="Verdana" pitchFamily="26" charset="0"/>
            </a:endParaRPr>
          </a:p>
          <a:p>
            <a:pPr>
              <a:buFontTx/>
              <a:buAutoNum type="arabicPeriod"/>
            </a:pPr>
            <a:r>
              <a:rPr lang="es-ES" dirty="0">
                <a:latin typeface="Verdana" pitchFamily="26" charset="0"/>
              </a:rPr>
              <a:t>Ruta B con unidades y lecciones).</a:t>
            </a:r>
          </a:p>
          <a:p>
            <a:pPr>
              <a:buFont typeface="Swis721 Ex BT" charset="0"/>
              <a:buAutoNum type="arabicPeriod"/>
            </a:pPr>
            <a:endParaRPr lang="es-ES" dirty="0">
              <a:latin typeface="Verdana" pitchFamily="26" charset="0"/>
            </a:endParaRPr>
          </a:p>
          <a:p>
            <a:pPr>
              <a:buFont typeface="Swis721 Ex BT" charset="0"/>
              <a:buAutoNum type="arabicPeriod"/>
            </a:pPr>
            <a:r>
              <a:rPr lang="es-ES" dirty="0">
                <a:latin typeface="Verdana" pitchFamily="26" charset="0"/>
              </a:rPr>
              <a:t>Bibliografía de referencia.</a:t>
            </a:r>
          </a:p>
          <a:p>
            <a:pPr>
              <a:buFont typeface="Swis721 Ex BT" charset="0"/>
              <a:buAutoNum type="arabicPeriod"/>
            </a:pPr>
            <a:endParaRPr lang="es-ES" dirty="0">
              <a:latin typeface="Verdana" pitchFamily="26" charset="0"/>
            </a:endParaRPr>
          </a:p>
          <a:p>
            <a:pPr>
              <a:buFont typeface="Swis721 Ex BT" charset="0"/>
              <a:buAutoNum type="arabicPeriod"/>
            </a:pPr>
            <a:r>
              <a:rPr lang="es-ES" dirty="0">
                <a:latin typeface="Verdana" pitchFamily="26" charset="0"/>
              </a:rPr>
              <a:t>Versiones de reproducción.</a:t>
            </a:r>
          </a:p>
        </p:txBody>
      </p:sp>
      <p:sp>
        <p:nvSpPr>
          <p:cNvPr id="13" name="12 Rectángulo"/>
          <p:cNvSpPr>
            <a:spLocks noChangeArrowheads="1"/>
          </p:cNvSpPr>
          <p:nvPr/>
        </p:nvSpPr>
        <p:spPr bwMode="auto">
          <a:xfrm>
            <a:off x="4641850" y="1016000"/>
            <a:ext cx="4170363" cy="5010150"/>
          </a:xfrm>
          <a:prstGeom prst="rect">
            <a:avLst/>
          </a:prstGeom>
          <a:solidFill>
            <a:srgbClr val="DAEDEF"/>
          </a:solidFill>
          <a:ln w="9525">
            <a:solidFill>
              <a:srgbClr val="2F2F98"/>
            </a:solidFill>
            <a:miter lim="800000"/>
            <a:headEnd/>
            <a:tailEnd/>
          </a:ln>
          <a:effectLst>
            <a:outerShdw blurRad="63500" dist="23000" dir="5400000" rotWithShape="0">
              <a:srgbClr val="000000">
                <a:alpha val="34999"/>
              </a:srgbClr>
            </a:outerShdw>
          </a:effectLst>
        </p:spPr>
        <p:txBody>
          <a:bodyPr wrap="none" anchor="ctr">
            <a:prstTxWarp prst="textNoShape">
              <a:avLst/>
            </a:prstTxWarp>
          </a:bodyPr>
          <a:lstStyle/>
          <a:p>
            <a:pPr>
              <a:defRPr/>
            </a:pPr>
            <a:endParaRPr lang="es-CO" b="1">
              <a:solidFill>
                <a:schemeClr val="lt1"/>
              </a:solidFill>
              <a:latin typeface="Swis721 BlkEx BT" pitchFamily="34" charset="0"/>
              <a:ea typeface="+mn-ea"/>
              <a:cs typeface="+mn-cs"/>
            </a:endParaRPr>
          </a:p>
        </p:txBody>
      </p:sp>
      <p:sp>
        <p:nvSpPr>
          <p:cNvPr id="15" name="14 Rectángulo"/>
          <p:cNvSpPr/>
          <p:nvPr/>
        </p:nvSpPr>
        <p:spPr>
          <a:xfrm>
            <a:off x="4710113" y="1004888"/>
            <a:ext cx="4046537" cy="4770537"/>
          </a:xfrm>
          <a:prstGeom prst="rect">
            <a:avLst/>
          </a:prstGeom>
        </p:spPr>
        <p:txBody>
          <a:bodyPr>
            <a:prstTxWarp prst="textNoShape">
              <a:avLst/>
            </a:prstTxWarp>
            <a:spAutoFit/>
          </a:bodyPr>
          <a:lstStyle/>
          <a:p>
            <a:r>
              <a:rPr lang="es-ES" sz="1600" b="1" dirty="0">
                <a:latin typeface="Verdana" pitchFamily="26" charset="0"/>
              </a:rPr>
              <a:t>Estructura básica de cada lección</a:t>
            </a:r>
          </a:p>
          <a:p>
            <a:endParaRPr lang="es-ES" b="1" dirty="0">
              <a:latin typeface="Verdana" pitchFamily="26" charset="0"/>
            </a:endParaRPr>
          </a:p>
          <a:p>
            <a:pPr>
              <a:buFontTx/>
              <a:buAutoNum type="arabicPeriod"/>
            </a:pPr>
            <a:r>
              <a:rPr lang="es-ES" dirty="0">
                <a:latin typeface="Verdana" pitchFamily="26" charset="0"/>
              </a:rPr>
              <a:t>Objetivo.</a:t>
            </a:r>
          </a:p>
          <a:p>
            <a:pPr>
              <a:buFontTx/>
              <a:buAutoNum type="arabicPeriod"/>
            </a:pPr>
            <a:endParaRPr lang="es-ES" dirty="0">
              <a:latin typeface="Verdana" pitchFamily="26" charset="0"/>
            </a:endParaRPr>
          </a:p>
          <a:p>
            <a:pPr>
              <a:buFontTx/>
              <a:buAutoNum type="arabicPeriod"/>
            </a:pPr>
            <a:r>
              <a:rPr lang="es-ES" dirty="0">
                <a:latin typeface="Verdana" pitchFamily="26" charset="0"/>
              </a:rPr>
              <a:t>Recursos.</a:t>
            </a:r>
          </a:p>
          <a:p>
            <a:pPr>
              <a:buFontTx/>
              <a:buAutoNum type="arabicPeriod"/>
            </a:pPr>
            <a:endParaRPr lang="es-ES" dirty="0">
              <a:latin typeface="Verdana" pitchFamily="26" charset="0"/>
            </a:endParaRPr>
          </a:p>
          <a:p>
            <a:pPr>
              <a:buFontTx/>
              <a:buAutoNum type="arabicPeriod"/>
            </a:pPr>
            <a:r>
              <a:rPr lang="es-ES" dirty="0">
                <a:latin typeface="Verdana" pitchFamily="26" charset="0"/>
              </a:rPr>
              <a:t>Palabras clave.</a:t>
            </a:r>
          </a:p>
          <a:p>
            <a:pPr>
              <a:buFont typeface="Swis721 Ex BT" charset="0"/>
              <a:buAutoNum type="arabicPeriod"/>
            </a:pPr>
            <a:endParaRPr lang="es-ES" dirty="0">
              <a:latin typeface="Verdana" pitchFamily="26" charset="0"/>
            </a:endParaRPr>
          </a:p>
          <a:p>
            <a:pPr>
              <a:buFont typeface="Swis721 Ex BT" charset="0"/>
              <a:buAutoNum type="arabicPeriod"/>
            </a:pPr>
            <a:r>
              <a:rPr lang="es-ES" dirty="0">
                <a:latin typeface="Verdana" pitchFamily="26" charset="0"/>
              </a:rPr>
              <a:t>Ejercicio de análisis crítico.</a:t>
            </a:r>
          </a:p>
          <a:p>
            <a:pPr>
              <a:buFont typeface="Swis721 Ex BT" charset="0"/>
              <a:buAutoNum type="arabicPeriod"/>
            </a:pPr>
            <a:endParaRPr lang="es-ES" dirty="0">
              <a:latin typeface="Verdana" pitchFamily="26" charset="0"/>
            </a:endParaRPr>
          </a:p>
          <a:p>
            <a:pPr>
              <a:buFont typeface="Swis721 Ex BT" charset="0"/>
              <a:buAutoNum type="arabicPeriod"/>
            </a:pPr>
            <a:r>
              <a:rPr lang="es-ES" dirty="0">
                <a:latin typeface="Verdana" pitchFamily="26" charset="0"/>
              </a:rPr>
              <a:t>Aproximación conceptual.</a:t>
            </a:r>
          </a:p>
          <a:p>
            <a:pPr>
              <a:buFont typeface="Swis721 Ex BT" charset="0"/>
              <a:buAutoNum type="arabicPeriod"/>
            </a:pPr>
            <a:endParaRPr lang="es-ES" dirty="0">
              <a:latin typeface="Verdana" pitchFamily="26" charset="0"/>
            </a:endParaRPr>
          </a:p>
          <a:p>
            <a:pPr>
              <a:buFont typeface="Swis721 Ex BT" charset="0"/>
              <a:buAutoNum type="arabicPeriod"/>
            </a:pPr>
            <a:r>
              <a:rPr lang="es-ES" dirty="0">
                <a:latin typeface="Verdana" pitchFamily="26" charset="0"/>
              </a:rPr>
              <a:t>Ejercicio complementario.</a:t>
            </a:r>
          </a:p>
          <a:p>
            <a:pPr>
              <a:buFont typeface="Swis721 Ex BT" charset="0"/>
              <a:buAutoNum type="arabicPeriod"/>
            </a:pPr>
            <a:endParaRPr lang="es-ES" dirty="0">
              <a:latin typeface="Verdana" pitchFamily="26" charset="0"/>
            </a:endParaRPr>
          </a:p>
          <a:p>
            <a:pPr>
              <a:buFont typeface="Swis721 Ex BT" charset="0"/>
              <a:buAutoNum type="arabicPeriod"/>
            </a:pPr>
            <a:r>
              <a:rPr lang="es-ES" dirty="0">
                <a:latin typeface="Verdana" pitchFamily="26" charset="0"/>
              </a:rPr>
              <a:t>Usos de la lección.</a:t>
            </a:r>
          </a:p>
          <a:p>
            <a:pPr>
              <a:buFont typeface="Swis721 Ex BT" charset="0"/>
              <a:buAutoNum type="arabicPeriod"/>
            </a:pPr>
            <a:endParaRPr lang="es-ES" dirty="0">
              <a:latin typeface="Verdana" pitchFamily="26" charset="0"/>
            </a:endParaRPr>
          </a:p>
          <a:p>
            <a:pPr>
              <a:buFont typeface="Swis721 Ex BT" charset="0"/>
              <a:buAutoNum type="arabicPeriod"/>
            </a:pPr>
            <a:r>
              <a:rPr lang="es-ES" dirty="0">
                <a:latin typeface="Verdana" pitchFamily="26" charset="0"/>
              </a:rPr>
              <a:t>Espacio del educador.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0088" y="1414463"/>
            <a:ext cx="7772400" cy="2673350"/>
          </a:xfrm>
          <a:ln w="15875">
            <a:solidFill>
              <a:srgbClr val="2D2D8A"/>
            </a:solidFill>
          </a:ln>
        </p:spPr>
        <p:txBody>
          <a:bodyPr/>
          <a:lstStyle/>
          <a:p>
            <a:pPr eaLnBrk="1" hangingPunct="1"/>
            <a:r>
              <a:rPr lang="es-CO" sz="3000" b="1" dirty="0" smtClean="0">
                <a:latin typeface="Verdana" pitchFamily="-106" charset="0"/>
              </a:rPr>
              <a:t>CUARTO MÓDULO:</a:t>
            </a:r>
            <a:br>
              <a:rPr lang="es-CO" sz="3000" b="1" dirty="0" smtClean="0">
                <a:latin typeface="Verdana" pitchFamily="-106" charset="0"/>
              </a:rPr>
            </a:br>
            <a:r>
              <a:rPr lang="es-CO" sz="3000" b="1" dirty="0" smtClean="0">
                <a:latin typeface="Verdana" pitchFamily="-106" charset="0"/>
              </a:rPr>
              <a:t>¿Cómo  </a:t>
            </a:r>
            <a:r>
              <a:rPr lang="es-ES_tradnl" sz="3000" b="1" dirty="0" smtClean="0">
                <a:latin typeface="Verdana" pitchFamily="-106" charset="0"/>
              </a:rPr>
              <a:t>involucrar temáticas de derechos humanos en el desarrollo de Proyecto Ciudadano?</a:t>
            </a:r>
            <a:endParaRPr lang="es-CO" sz="3000" b="1" dirty="0" smtClean="0">
              <a:latin typeface="Verdana" pitchFamily="-106" charset="0"/>
            </a:endParaRPr>
          </a:p>
        </p:txBody>
      </p:sp>
      <p:sp>
        <p:nvSpPr>
          <p:cNvPr id="2051" name="Rectangle 3"/>
          <p:cNvSpPr>
            <a:spLocks noGrp="1" noChangeArrowheads="1"/>
          </p:cNvSpPr>
          <p:nvPr>
            <p:ph type="subTitle" idx="1"/>
          </p:nvPr>
        </p:nvSpPr>
        <p:spPr>
          <a:xfrm>
            <a:off x="708025" y="5292725"/>
            <a:ext cx="7786688" cy="630238"/>
          </a:xfrm>
          <a:solidFill>
            <a:schemeClr val="accent6">
              <a:lumMod val="20000"/>
              <a:lumOff val="80000"/>
              <a:alpha val="81000"/>
            </a:schemeClr>
          </a:solidFill>
          <a:ln w="28575" cap="flat" algn="ctr">
            <a:solidFill>
              <a:srgbClr val="2D2D8A"/>
            </a:solidFill>
            <a:headEnd type="none" w="med" len="med"/>
            <a:tailEnd type="none" w="med" len="med"/>
          </a:ln>
        </p:spPr>
        <p:txBody>
          <a:bodyPr/>
          <a:lstStyle/>
          <a:p>
            <a:pPr eaLnBrk="1" hangingPunct="1">
              <a:buFont typeface="Wingdings" pitchFamily="-106" charset="2"/>
              <a:buNone/>
            </a:pPr>
            <a:r>
              <a:rPr lang="es-CO" smtClean="0">
                <a:latin typeface="Verdana" pitchFamily="-106" charset="0"/>
              </a:rPr>
              <a:t>Guía de Capacitación</a:t>
            </a:r>
            <a:endParaRPr lang="es-CO" b="1" smtClean="0">
              <a:latin typeface="Verdana" pitchFamily="-10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68313" y="333375"/>
            <a:ext cx="8229600" cy="763328"/>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err="1" smtClean="0">
                <a:solidFill>
                  <a:srgbClr val="FFFFFF"/>
                </a:solidFill>
                <a:latin typeface="Verdana"/>
                <a:ea typeface="Times New Roman" pitchFamily="26" charset="0"/>
                <a:cs typeface="Verdana"/>
              </a:rPr>
              <a:t>Justificación</a:t>
            </a:r>
            <a:endParaRPr lang="en-GB" sz="3600" b="1" dirty="0" smtClean="0">
              <a:solidFill>
                <a:srgbClr val="FFFFFF"/>
              </a:solidFill>
              <a:latin typeface="Verdana"/>
              <a:ea typeface="Times New Roman" pitchFamily="26" charset="0"/>
              <a:cs typeface="Verdana"/>
            </a:endParaRPr>
          </a:p>
        </p:txBody>
      </p:sp>
      <p:sp>
        <p:nvSpPr>
          <p:cNvPr id="18438" name="Right Arrow 10"/>
          <p:cNvSpPr>
            <a:spLocks noChangeArrowheads="1"/>
          </p:cNvSpPr>
          <p:nvPr/>
        </p:nvSpPr>
        <p:spPr bwMode="auto">
          <a:xfrm rot="19449718">
            <a:off x="2964236" y="2209159"/>
            <a:ext cx="3383593" cy="2362200"/>
          </a:xfrm>
          <a:prstGeom prst="rightArrow">
            <a:avLst>
              <a:gd name="adj1" fmla="val 50000"/>
              <a:gd name="adj2" fmla="val 50014"/>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endParaRPr lang="fr-FR"/>
          </a:p>
        </p:txBody>
      </p:sp>
      <p:sp>
        <p:nvSpPr>
          <p:cNvPr id="12" name="TextBox 11"/>
          <p:cNvSpPr txBox="1"/>
          <p:nvPr/>
        </p:nvSpPr>
        <p:spPr>
          <a:xfrm rot="19438688">
            <a:off x="2895930" y="3089087"/>
            <a:ext cx="2743200" cy="1169988"/>
          </a:xfrm>
          <a:prstGeom prst="rect">
            <a:avLst/>
          </a:prstGeom>
          <a:noFill/>
        </p:spPr>
        <p:txBody>
          <a:bodyPr>
            <a:spAutoFit/>
          </a:bodyPr>
          <a:lstStyle/>
          <a:p>
            <a:pPr>
              <a:defRPr/>
            </a:pPr>
            <a:r>
              <a:rPr lang="fr-FR" sz="3500" b="1" dirty="0" err="1">
                <a:solidFill>
                  <a:schemeClr val="bg1"/>
                </a:solidFill>
                <a:latin typeface="Verdana"/>
                <a:cs typeface="Verdana"/>
              </a:rPr>
              <a:t>Políticas</a:t>
            </a:r>
            <a:r>
              <a:rPr lang="fr-FR" sz="3500" dirty="0">
                <a:solidFill>
                  <a:schemeClr val="bg1"/>
                </a:solidFill>
                <a:latin typeface="Verdana"/>
                <a:cs typeface="Verdana"/>
              </a:rPr>
              <a:t> </a:t>
            </a:r>
            <a:r>
              <a:rPr lang="fr-FR" sz="3500" b="1" dirty="0" err="1">
                <a:solidFill>
                  <a:schemeClr val="bg1"/>
                </a:solidFill>
                <a:latin typeface="Verdana"/>
                <a:cs typeface="Verdana"/>
              </a:rPr>
              <a:t>Públicas</a:t>
            </a:r>
            <a:endParaRPr lang="fr-FR" sz="3500" b="1" dirty="0">
              <a:solidFill>
                <a:schemeClr val="bg1"/>
              </a:solidFill>
              <a:latin typeface="Verdana"/>
              <a:cs typeface="Verdana"/>
            </a:endParaRPr>
          </a:p>
        </p:txBody>
      </p:sp>
      <p:sp>
        <p:nvSpPr>
          <p:cNvPr id="8" name="AutoShape 4"/>
          <p:cNvSpPr>
            <a:spLocks noChangeArrowheads="1"/>
          </p:cNvSpPr>
          <p:nvPr/>
        </p:nvSpPr>
        <p:spPr bwMode="auto">
          <a:xfrm>
            <a:off x="6175053" y="1355725"/>
            <a:ext cx="2467111" cy="2302883"/>
          </a:xfrm>
          <a:prstGeom prst="roundRect">
            <a:avLst>
              <a:gd name="adj" fmla="val 16667"/>
            </a:avLst>
          </a:prstGeom>
          <a:noFill/>
          <a:ln w="38100">
            <a:solidFill>
              <a:srgbClr val="333399"/>
            </a:solidFill>
            <a:round/>
            <a:headEnd/>
            <a:tailEnd/>
          </a:ln>
        </p:spPr>
        <p:txBody>
          <a:bodyPr wrap="none" anchor="ctr"/>
          <a:lstStyle/>
          <a:p>
            <a:r>
              <a:rPr lang="es-ES_tradnl" sz="2200" b="1" dirty="0" smtClean="0">
                <a:latin typeface="Verdana"/>
                <a:cs typeface="Verdana"/>
              </a:rPr>
              <a:t>Punto de </a:t>
            </a:r>
          </a:p>
          <a:p>
            <a:r>
              <a:rPr lang="es-ES_tradnl" sz="2200" b="1" dirty="0" smtClean="0">
                <a:latin typeface="Verdana"/>
                <a:cs typeface="Verdana"/>
              </a:rPr>
              <a:t>llegada</a:t>
            </a:r>
            <a:r>
              <a:rPr lang="es-ES_tradnl" sz="2200" dirty="0" smtClean="0">
                <a:latin typeface="Verdana"/>
                <a:cs typeface="Verdana"/>
              </a:rPr>
              <a:t>: </a:t>
            </a:r>
          </a:p>
          <a:p>
            <a:r>
              <a:rPr lang="es-ES_tradnl" sz="2200" dirty="0" smtClean="0">
                <a:latin typeface="Verdana"/>
                <a:cs typeface="Verdana"/>
              </a:rPr>
              <a:t>Los DDHH son </a:t>
            </a:r>
          </a:p>
          <a:p>
            <a:r>
              <a:rPr lang="es-ES_tradnl" sz="2200" dirty="0" smtClean="0">
                <a:latin typeface="Verdana"/>
                <a:cs typeface="Verdana"/>
              </a:rPr>
              <a:t>garantizados </a:t>
            </a:r>
          </a:p>
          <a:p>
            <a:r>
              <a:rPr lang="es-ES_tradnl" sz="2200" dirty="0" smtClean="0">
                <a:latin typeface="Verdana"/>
                <a:cs typeface="Verdana"/>
              </a:rPr>
              <a:t>y protegidos </a:t>
            </a:r>
          </a:p>
          <a:p>
            <a:r>
              <a:rPr lang="es-ES_tradnl" sz="2200" dirty="0" smtClean="0">
                <a:latin typeface="Verdana"/>
                <a:cs typeface="Verdana"/>
              </a:rPr>
              <a:t>para todos</a:t>
            </a:r>
          </a:p>
        </p:txBody>
      </p:sp>
      <p:sp>
        <p:nvSpPr>
          <p:cNvPr id="9" name="AutoShape 4"/>
          <p:cNvSpPr>
            <a:spLocks noChangeArrowheads="1"/>
          </p:cNvSpPr>
          <p:nvPr/>
        </p:nvSpPr>
        <p:spPr bwMode="auto">
          <a:xfrm>
            <a:off x="350360" y="3723235"/>
            <a:ext cx="2545455" cy="2619252"/>
          </a:xfrm>
          <a:prstGeom prst="roundRect">
            <a:avLst>
              <a:gd name="adj" fmla="val 16667"/>
            </a:avLst>
          </a:prstGeom>
          <a:noFill/>
          <a:ln w="38100">
            <a:solidFill>
              <a:srgbClr val="333399"/>
            </a:solidFill>
            <a:round/>
            <a:headEnd/>
            <a:tailEnd/>
          </a:ln>
        </p:spPr>
        <p:txBody>
          <a:bodyPr vert="horz" wrap="none" anchor="ctr"/>
          <a:lstStyle/>
          <a:p>
            <a:pPr>
              <a:spcBef>
                <a:spcPts val="0"/>
              </a:spcBef>
              <a:spcAft>
                <a:spcPts val="0"/>
              </a:spcAft>
            </a:pPr>
            <a:r>
              <a:rPr lang="es-ES_tradnl" sz="2200" b="1" dirty="0" smtClean="0">
                <a:latin typeface="Verdana"/>
                <a:cs typeface="Verdana"/>
              </a:rPr>
              <a:t>Punto de </a:t>
            </a:r>
          </a:p>
          <a:p>
            <a:pPr>
              <a:spcBef>
                <a:spcPts val="0"/>
              </a:spcBef>
              <a:spcAft>
                <a:spcPts val="0"/>
              </a:spcAft>
            </a:pPr>
            <a:r>
              <a:rPr lang="es-ES_tradnl" sz="2200" b="1" dirty="0" smtClean="0">
                <a:latin typeface="Verdana"/>
                <a:cs typeface="Verdana"/>
              </a:rPr>
              <a:t>partida</a:t>
            </a:r>
            <a:r>
              <a:rPr lang="es-ES_tradnl" sz="2200" dirty="0" smtClean="0">
                <a:latin typeface="Verdana"/>
                <a:cs typeface="Verdana"/>
              </a:rPr>
              <a:t>: </a:t>
            </a:r>
          </a:p>
          <a:p>
            <a:pPr>
              <a:spcBef>
                <a:spcPts val="0"/>
              </a:spcBef>
              <a:spcAft>
                <a:spcPts val="0"/>
              </a:spcAft>
            </a:pPr>
            <a:r>
              <a:rPr lang="es-ES_tradnl" sz="2200" dirty="0" smtClean="0">
                <a:latin typeface="Verdana"/>
                <a:cs typeface="Verdana"/>
              </a:rPr>
              <a:t>Los DDHH están </a:t>
            </a:r>
          </a:p>
          <a:p>
            <a:pPr>
              <a:spcBef>
                <a:spcPts val="0"/>
              </a:spcBef>
              <a:spcAft>
                <a:spcPts val="0"/>
              </a:spcAft>
            </a:pPr>
            <a:r>
              <a:rPr lang="es-ES_tradnl" sz="2200" dirty="0" smtClean="0">
                <a:latin typeface="Verdana"/>
                <a:cs typeface="Verdana"/>
              </a:rPr>
              <a:t>consagrados en </a:t>
            </a:r>
          </a:p>
          <a:p>
            <a:pPr>
              <a:spcBef>
                <a:spcPts val="0"/>
              </a:spcBef>
              <a:spcAft>
                <a:spcPts val="0"/>
              </a:spcAft>
            </a:pPr>
            <a:r>
              <a:rPr lang="es-ES_tradnl" sz="2200" dirty="0" smtClean="0">
                <a:latin typeface="Verdana"/>
                <a:cs typeface="Verdana"/>
              </a:rPr>
              <a:t>normas, pero no </a:t>
            </a:r>
          </a:p>
          <a:p>
            <a:pPr>
              <a:spcBef>
                <a:spcPts val="0"/>
              </a:spcBef>
              <a:spcAft>
                <a:spcPts val="0"/>
              </a:spcAft>
            </a:pPr>
            <a:r>
              <a:rPr lang="es-ES_tradnl" sz="2200" dirty="0" smtClean="0">
                <a:latin typeface="Verdana"/>
                <a:cs typeface="Verdana"/>
              </a:rPr>
              <a:t>siempre se </a:t>
            </a:r>
          </a:p>
          <a:p>
            <a:pPr>
              <a:spcBef>
                <a:spcPts val="0"/>
              </a:spcBef>
              <a:spcAft>
                <a:spcPts val="0"/>
              </a:spcAft>
            </a:pPr>
            <a:r>
              <a:rPr lang="es-ES_tradnl" sz="2200" dirty="0" smtClean="0">
                <a:latin typeface="Verdana"/>
                <a:cs typeface="Verdana"/>
              </a:rPr>
              <a:t>respetan</a:t>
            </a:r>
            <a:endParaRPr lang="es-ES_tradnl" sz="2200" dirty="0">
              <a:latin typeface="Verdana"/>
              <a:cs typeface="Verdana"/>
            </a:endParaRPr>
          </a:p>
        </p:txBody>
      </p:sp>
      <p:sp>
        <p:nvSpPr>
          <p:cNvPr id="10" name="3 Marcador de número de diapositiva"/>
          <p:cNvSpPr>
            <a:spLocks noGrp="1"/>
          </p:cNvSpPr>
          <p:nvPr>
            <p:ph type="sldNum" sz="quarter" idx="12"/>
          </p:nvPr>
        </p:nvSpPr>
        <p:spPr>
          <a:xfrm>
            <a:off x="0" y="6381750"/>
            <a:ext cx="2133600" cy="476250"/>
          </a:xfrm>
          <a:noFill/>
        </p:spPr>
        <p:txBody>
          <a:bodyPr/>
          <a:lstStyle/>
          <a:p>
            <a:r>
              <a:rPr lang="es-CO" dirty="0"/>
              <a:t>Diapositiva </a:t>
            </a:r>
            <a:fld id="{A5B0DE05-8B63-4A9D-B003-06226F79AD6F}" type="slidenum">
              <a:rPr lang="es-CO"/>
              <a:pPr/>
              <a:t>55</a:t>
            </a:fld>
            <a:endParaRPr lang="es-CO" dirty="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68313" y="333375"/>
            <a:ext cx="8229600" cy="777758"/>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err="1" smtClean="0">
                <a:solidFill>
                  <a:srgbClr val="FFFFFF"/>
                </a:solidFill>
                <a:latin typeface="Verdana"/>
                <a:ea typeface="Times New Roman" pitchFamily="26" charset="0"/>
                <a:cs typeface="Verdana"/>
              </a:rPr>
              <a:t>Justificación</a:t>
            </a:r>
            <a:endParaRPr lang="en-GB" sz="3600" b="1" dirty="0" smtClean="0">
              <a:solidFill>
                <a:srgbClr val="FFFFFF"/>
              </a:solidFill>
              <a:latin typeface="Verdana"/>
              <a:ea typeface="Times New Roman" pitchFamily="26" charset="0"/>
              <a:cs typeface="Verdana"/>
            </a:endParaRPr>
          </a:p>
        </p:txBody>
      </p:sp>
      <p:grpSp>
        <p:nvGrpSpPr>
          <p:cNvPr id="2" name="Group 3"/>
          <p:cNvGrpSpPr>
            <a:grpSpLocks/>
          </p:cNvGrpSpPr>
          <p:nvPr/>
        </p:nvGrpSpPr>
        <p:grpSpPr bwMode="auto">
          <a:xfrm>
            <a:off x="788988" y="1585913"/>
            <a:ext cx="7762875" cy="3865562"/>
            <a:chOff x="497" y="628"/>
            <a:chExt cx="4890" cy="2435"/>
          </a:xfrm>
        </p:grpSpPr>
        <p:sp>
          <p:nvSpPr>
            <p:cNvPr id="20488" name="AutoShape 4"/>
            <p:cNvSpPr>
              <a:spLocks noChangeArrowheads="1"/>
            </p:cNvSpPr>
            <p:nvPr/>
          </p:nvSpPr>
          <p:spPr bwMode="auto">
            <a:xfrm>
              <a:off x="1632" y="1213"/>
              <a:ext cx="2592" cy="1296"/>
            </a:xfrm>
            <a:prstGeom prst="roundRect">
              <a:avLst>
                <a:gd name="adj" fmla="val 16681"/>
              </a:avLst>
            </a:prstGeom>
            <a:noFill/>
            <a:ln w="76200" cap="flat" cmpd="sng" algn="ctr">
              <a:solidFill>
                <a:schemeClr val="accent6"/>
              </a:solidFill>
              <a:prstDash val="sysDot"/>
              <a:round/>
              <a:headEnd type="none" w="med" len="med"/>
              <a:tailEnd type="none" w="med" len="med"/>
            </a:ln>
          </p:spPr>
          <p:txBody>
            <a:bodyPr wrap="none" anchor="ctr">
              <a:prstTxWarp prst="textNoShape">
                <a:avLst/>
              </a:prstTxWarp>
            </a:bodyPr>
            <a:lstStyle/>
            <a:p>
              <a:endParaRPr lang="fr-FR">
                <a:latin typeface="Verdana"/>
                <a:cs typeface="Verdana"/>
              </a:endParaRPr>
            </a:p>
          </p:txBody>
        </p:sp>
        <p:sp>
          <p:nvSpPr>
            <p:cNvPr id="20489" name="Text Box 5"/>
            <p:cNvSpPr txBox="1">
              <a:spLocks noChangeArrowheads="1"/>
            </p:cNvSpPr>
            <p:nvPr/>
          </p:nvSpPr>
          <p:spPr bwMode="auto">
            <a:xfrm>
              <a:off x="497" y="628"/>
              <a:ext cx="4890" cy="2435"/>
            </a:xfrm>
            <a:prstGeom prst="rect">
              <a:avLst/>
            </a:prstGeom>
            <a:noFill/>
            <a:ln w="9525">
              <a:noFill/>
              <a:miter lim="800000"/>
              <a:headEnd/>
              <a:tailEnd/>
            </a:ln>
          </p:spPr>
          <p:txBody>
            <a:bodyPr lIns="90000" tIns="46800" rIns="90000" bIns="46800" anchor="ctr">
              <a:prstTxWarp prst="textNoShape">
                <a:avLst/>
              </a:prstTxWarp>
              <a:spAutoFit/>
            </a:bodyPr>
            <a:lstStyle/>
            <a:p>
              <a:pPr algn="ctr"/>
              <a:r>
                <a:rPr lang="es-ES_tradnl" sz="3500" dirty="0">
                  <a:solidFill>
                    <a:schemeClr val="tx1"/>
                  </a:solidFill>
                  <a:latin typeface="Verdana"/>
                  <a:cs typeface="Verdana"/>
                </a:rPr>
                <a:t>Derechos Humanos</a:t>
              </a:r>
            </a:p>
            <a:p>
              <a:pPr algn="ctr"/>
              <a:endParaRPr lang="es-ES_tradnl" sz="3500" dirty="0">
                <a:solidFill>
                  <a:schemeClr val="tx1"/>
                </a:solidFill>
                <a:latin typeface="Verdana"/>
                <a:cs typeface="Verdana"/>
              </a:endParaRPr>
            </a:p>
            <a:p>
              <a:pPr algn="ctr"/>
              <a:endParaRPr lang="es-ES_tradnl" sz="3500" dirty="0">
                <a:solidFill>
                  <a:schemeClr val="tx1"/>
                </a:solidFill>
                <a:latin typeface="Verdana"/>
                <a:cs typeface="Verdana"/>
              </a:endParaRPr>
            </a:p>
            <a:p>
              <a:pPr algn="ctr"/>
              <a:r>
                <a:rPr lang="es-ES_tradnl" sz="3500" dirty="0">
                  <a:solidFill>
                    <a:schemeClr val="tx1"/>
                  </a:solidFill>
                  <a:latin typeface="Verdana"/>
                  <a:cs typeface="Verdana"/>
                </a:rPr>
                <a:t>Políticas Públicas</a:t>
              </a:r>
            </a:p>
            <a:p>
              <a:pPr algn="ctr"/>
              <a:endParaRPr lang="es-ES_tradnl" sz="3500" dirty="0">
                <a:solidFill>
                  <a:schemeClr val="tx1"/>
                </a:solidFill>
                <a:latin typeface="Verdana"/>
                <a:cs typeface="Verdana"/>
              </a:endParaRPr>
            </a:p>
            <a:p>
              <a:pPr algn="ctr"/>
              <a:endParaRPr lang="es-ES_tradnl" sz="3500" dirty="0">
                <a:solidFill>
                  <a:schemeClr val="tx1"/>
                </a:solidFill>
                <a:latin typeface="Verdana"/>
                <a:cs typeface="Verdana"/>
              </a:endParaRPr>
            </a:p>
            <a:p>
              <a:pPr algn="ctr"/>
              <a:r>
                <a:rPr lang="es-ES_tradnl" sz="3500" dirty="0">
                  <a:solidFill>
                    <a:schemeClr val="tx1"/>
                  </a:solidFill>
                  <a:latin typeface="Verdana"/>
                  <a:cs typeface="Verdana"/>
                </a:rPr>
                <a:t>Derechos Humanos</a:t>
              </a:r>
              <a:r>
                <a:rPr lang="es-ES" sz="3500" b="1" dirty="0">
                  <a:solidFill>
                    <a:schemeClr val="tx1"/>
                  </a:solidFill>
                  <a:latin typeface="Verdana"/>
                  <a:cs typeface="Verdana"/>
                </a:rPr>
                <a:t> </a:t>
              </a:r>
              <a:endParaRPr lang="es-ES_tradnl" sz="3500" dirty="0">
                <a:solidFill>
                  <a:schemeClr val="tx1"/>
                </a:solidFill>
                <a:latin typeface="Verdana"/>
                <a:cs typeface="Verdana"/>
              </a:endParaRPr>
            </a:p>
          </p:txBody>
        </p:sp>
      </p:grpSp>
      <p:sp>
        <p:nvSpPr>
          <p:cNvPr id="20486" name="TextBox 7"/>
          <p:cNvSpPr txBox="1">
            <a:spLocks noChangeArrowheads="1"/>
          </p:cNvSpPr>
          <p:nvPr/>
        </p:nvSpPr>
        <p:spPr bwMode="auto">
          <a:xfrm>
            <a:off x="277367" y="3048000"/>
            <a:ext cx="2084833" cy="1015663"/>
          </a:xfrm>
          <a:prstGeom prst="rect">
            <a:avLst/>
          </a:prstGeom>
          <a:noFill/>
          <a:ln w="9525">
            <a:noFill/>
            <a:miter lim="800000"/>
            <a:headEnd/>
            <a:tailEnd/>
          </a:ln>
        </p:spPr>
        <p:txBody>
          <a:bodyPr wrap="square">
            <a:prstTxWarp prst="textNoShape">
              <a:avLst/>
            </a:prstTxWarp>
            <a:spAutoFit/>
          </a:bodyPr>
          <a:lstStyle/>
          <a:p>
            <a:r>
              <a:rPr lang="es-ES_tradnl" sz="3000" dirty="0">
                <a:solidFill>
                  <a:schemeClr val="tx1"/>
                </a:solidFill>
                <a:latin typeface="Verdana"/>
                <a:cs typeface="Verdana"/>
              </a:rPr>
              <a:t>Derechos Humanos</a:t>
            </a:r>
            <a:endParaRPr lang="fr-FR" sz="3000" dirty="0">
              <a:latin typeface="Verdana"/>
              <a:cs typeface="Verdana"/>
            </a:endParaRPr>
          </a:p>
        </p:txBody>
      </p:sp>
      <p:sp>
        <p:nvSpPr>
          <p:cNvPr id="20487" name="TextBox 8"/>
          <p:cNvSpPr txBox="1">
            <a:spLocks noChangeArrowheads="1"/>
          </p:cNvSpPr>
          <p:nvPr/>
        </p:nvSpPr>
        <p:spPr bwMode="auto">
          <a:xfrm>
            <a:off x="6934199" y="3098800"/>
            <a:ext cx="1985351" cy="1015663"/>
          </a:xfrm>
          <a:prstGeom prst="rect">
            <a:avLst/>
          </a:prstGeom>
          <a:noFill/>
          <a:ln w="9525">
            <a:noFill/>
            <a:miter lim="800000"/>
            <a:headEnd/>
            <a:tailEnd/>
          </a:ln>
        </p:spPr>
        <p:txBody>
          <a:bodyPr wrap="square">
            <a:prstTxWarp prst="textNoShape">
              <a:avLst/>
            </a:prstTxWarp>
            <a:spAutoFit/>
          </a:bodyPr>
          <a:lstStyle/>
          <a:p>
            <a:r>
              <a:rPr lang="es-ES_tradnl" sz="3000" dirty="0">
                <a:solidFill>
                  <a:schemeClr val="tx1"/>
                </a:solidFill>
                <a:latin typeface="Verdana"/>
                <a:cs typeface="Verdana"/>
              </a:rPr>
              <a:t>Derechos Humanos</a:t>
            </a:r>
            <a:endParaRPr lang="fr-FR" sz="3000" dirty="0">
              <a:latin typeface="Verdana"/>
              <a:cs typeface="Verdana"/>
            </a:endParaRPr>
          </a:p>
        </p:txBody>
      </p:sp>
      <p:sp>
        <p:nvSpPr>
          <p:cNvPr id="10" name="3 Marcador de número de diapositiva"/>
          <p:cNvSpPr>
            <a:spLocks noGrp="1"/>
          </p:cNvSpPr>
          <p:nvPr>
            <p:ph type="sldNum" sz="quarter" idx="12"/>
          </p:nvPr>
        </p:nvSpPr>
        <p:spPr>
          <a:xfrm>
            <a:off x="0" y="6381750"/>
            <a:ext cx="2133600" cy="476250"/>
          </a:xfrm>
          <a:noFill/>
        </p:spPr>
        <p:txBody>
          <a:bodyPr/>
          <a:lstStyle/>
          <a:p>
            <a:r>
              <a:rPr lang="es-CO" dirty="0"/>
              <a:t>Diapositiva </a:t>
            </a:r>
            <a:fld id="{A5B0DE05-8B63-4A9D-B003-06226F79AD6F}" type="slidenum">
              <a:rPr lang="es-CO"/>
              <a:pPr/>
              <a:t>56</a:t>
            </a:fld>
            <a:endParaRPr lang="es-CO" dirty="0"/>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8313" y="315913"/>
            <a:ext cx="8229600" cy="983421"/>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400" b="1" dirty="0" smtClean="0">
                <a:solidFill>
                  <a:schemeClr val="bg1"/>
                </a:solidFill>
                <a:latin typeface="Verdana"/>
                <a:ea typeface="ＭＳ Ｐゴシック" pitchFamily="26" charset="-128"/>
                <a:cs typeface="Verdana"/>
              </a:rPr>
              <a:t>Listado de derechos humanos</a:t>
            </a:r>
            <a:endParaRPr lang="es-ES_tradnl" sz="3400" b="1" dirty="0" smtClean="0">
              <a:solidFill>
                <a:schemeClr val="bg1"/>
              </a:solidFill>
              <a:latin typeface="Verdana"/>
              <a:ea typeface="Times New Roman" pitchFamily="26" charset="0"/>
              <a:cs typeface="Verdana"/>
            </a:endParaRPr>
          </a:p>
        </p:txBody>
      </p:sp>
      <p:sp>
        <p:nvSpPr>
          <p:cNvPr id="24582" name="Rectangle 3"/>
          <p:cNvSpPr txBox="1">
            <a:spLocks noChangeArrowheads="1"/>
          </p:cNvSpPr>
          <p:nvPr/>
        </p:nvSpPr>
        <p:spPr bwMode="auto">
          <a:xfrm>
            <a:off x="755650" y="1880283"/>
            <a:ext cx="7561263" cy="2879725"/>
          </a:xfrm>
          <a:prstGeom prst="rect">
            <a:avLst/>
          </a:prstGeom>
          <a:noFill/>
          <a:ln w="9525">
            <a:noFill/>
            <a:miter lim="800000"/>
            <a:headEnd/>
            <a:tailEnd/>
          </a:ln>
        </p:spPr>
        <p:txBody>
          <a:bodyPr lIns="90000" tIns="46800" rIns="90000" bIns="46800">
            <a:prstTxWarp prst="textNoShape">
              <a:avLst/>
            </a:prstTxWarp>
          </a:bodyPr>
          <a:lstStyle/>
          <a:p>
            <a:pPr algn="l" defTabSz="449263" eaLnBrk="1" hangingPunct="1">
              <a:spcBef>
                <a:spcPts val="800"/>
              </a:spcBef>
              <a:buClr>
                <a:srgbClr val="000000"/>
              </a:buClr>
              <a:buSzPct val="100000"/>
              <a:buFont typeface="Swis721 Ex BT" charset="0"/>
              <a:buNone/>
              <a:tabLst>
                <a:tab pos="0" algn="l"/>
              </a:tabLst>
            </a:pPr>
            <a:r>
              <a:rPr lang="es-ES_tradnl" b="1" dirty="0" smtClean="0">
                <a:solidFill>
                  <a:srgbClr val="000000"/>
                </a:solidFill>
                <a:latin typeface="Verdana"/>
                <a:cs typeface="Verdana"/>
              </a:rPr>
              <a:t>Lista </a:t>
            </a:r>
            <a:r>
              <a:rPr lang="es-ES_tradnl" b="1" dirty="0">
                <a:solidFill>
                  <a:srgbClr val="000000"/>
                </a:solidFill>
                <a:latin typeface="Verdana"/>
                <a:cs typeface="Verdana"/>
              </a:rPr>
              <a:t>abreviada de derechos </a:t>
            </a:r>
            <a:r>
              <a:rPr lang="es-ES_tradnl" b="1" dirty="0" smtClean="0">
                <a:solidFill>
                  <a:srgbClr val="000000"/>
                </a:solidFill>
                <a:latin typeface="Verdana"/>
                <a:cs typeface="Verdana"/>
              </a:rPr>
              <a:t>humanos </a:t>
            </a:r>
            <a:r>
              <a:rPr lang="es-ES_tradnl" sz="1400" dirty="0" smtClean="0">
                <a:solidFill>
                  <a:srgbClr val="000000"/>
                </a:solidFill>
                <a:latin typeface="Verdana"/>
                <a:cs typeface="Verdana"/>
              </a:rPr>
              <a:t>(Formato 23)</a:t>
            </a:r>
          </a:p>
          <a:p>
            <a:pPr algn="l" defTabSz="449263" eaLnBrk="1" hangingPunct="1">
              <a:spcBef>
                <a:spcPts val="800"/>
              </a:spcBef>
              <a:buClr>
                <a:srgbClr val="000000"/>
              </a:buClr>
              <a:buSzPct val="100000"/>
              <a:buFont typeface="Swis721 Ex BT" charset="0"/>
              <a:buNone/>
              <a:tabLst>
                <a:tab pos="0" algn="l"/>
              </a:tabLst>
            </a:pPr>
            <a:endParaRPr lang="es-ES_tradnl" sz="600" dirty="0" smtClean="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sz="600" dirty="0" smtClean="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sz="600" dirty="0" smtClean="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dirty="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dirty="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dirty="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dirty="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dirty="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endParaRPr lang="es-ES_tradnl" dirty="0" smtClean="0">
              <a:solidFill>
                <a:srgbClr val="000000"/>
              </a:solidFill>
              <a:latin typeface="Verdana"/>
              <a:cs typeface="Verdana"/>
            </a:endParaRPr>
          </a:p>
          <a:p>
            <a:pPr algn="l" defTabSz="449263" eaLnBrk="1" hangingPunct="1">
              <a:spcBef>
                <a:spcPts val="800"/>
              </a:spcBef>
              <a:buClr>
                <a:srgbClr val="000000"/>
              </a:buClr>
              <a:buSzPct val="100000"/>
              <a:buFont typeface="Swis721 Ex BT" charset="0"/>
              <a:buNone/>
              <a:tabLst>
                <a:tab pos="0" algn="l"/>
              </a:tabLst>
            </a:pPr>
            <a:r>
              <a:rPr lang="es-ES_tradnl" dirty="0" smtClean="0">
                <a:solidFill>
                  <a:srgbClr val="000000"/>
                </a:solidFill>
                <a:latin typeface="Verdana"/>
                <a:cs typeface="Verdana"/>
              </a:rPr>
              <a:t>Tenerla </a:t>
            </a:r>
            <a:r>
              <a:rPr lang="es-ES_tradnl" dirty="0">
                <a:solidFill>
                  <a:srgbClr val="000000"/>
                </a:solidFill>
                <a:latin typeface="Verdana"/>
                <a:cs typeface="Verdana"/>
              </a:rPr>
              <a:t>en un lugar visible e irla completando a medida que se encuentren con algún derecho nuevo.</a:t>
            </a:r>
          </a:p>
          <a:p>
            <a:pPr defTabSz="449263" eaLnBrk="1" hangingPunct="1">
              <a:spcBef>
                <a:spcPts val="800"/>
              </a:spcBef>
              <a:buClr>
                <a:srgbClr val="000000"/>
              </a:buClr>
              <a:buSzPct val="100000"/>
              <a:buFont typeface="Swis721 Ex BT" charset="0"/>
              <a:buNone/>
              <a:tabLst>
                <a:tab pos="0" algn="l"/>
              </a:tabLst>
            </a:pPr>
            <a:endParaRPr lang="es-ES_tradnl" dirty="0">
              <a:solidFill>
                <a:srgbClr val="000000"/>
              </a:solidFill>
              <a:latin typeface="Verdana"/>
              <a:cs typeface="Verdana"/>
            </a:endParaRPr>
          </a:p>
          <a:p>
            <a:pPr defTabSz="449263" eaLnBrk="1" hangingPunct="1">
              <a:spcBef>
                <a:spcPts val="800"/>
              </a:spcBef>
              <a:buClr>
                <a:srgbClr val="000000"/>
              </a:buClr>
              <a:buSzPct val="100000"/>
              <a:buFont typeface="Swis721 Ex BT" charset="0"/>
              <a:buNone/>
              <a:tabLst>
                <a:tab pos="0" algn="l"/>
              </a:tabLst>
            </a:pPr>
            <a:r>
              <a:rPr lang="es-ES_tradnl" dirty="0">
                <a:solidFill>
                  <a:srgbClr val="000000"/>
                </a:solidFill>
                <a:latin typeface="Verdana"/>
                <a:cs typeface="Verdana"/>
              </a:rPr>
              <a:t> </a:t>
            </a:r>
          </a:p>
        </p:txBody>
      </p:sp>
      <p:sp>
        <p:nvSpPr>
          <p:cNvPr id="24583" name="AutoShape 4"/>
          <p:cNvSpPr>
            <a:spLocks noChangeArrowheads="1"/>
          </p:cNvSpPr>
          <p:nvPr/>
        </p:nvSpPr>
        <p:spPr bwMode="auto">
          <a:xfrm>
            <a:off x="539750" y="1620517"/>
            <a:ext cx="7993063" cy="4399283"/>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graphicFrame>
        <p:nvGraphicFramePr>
          <p:cNvPr id="13" name="Table 12"/>
          <p:cNvGraphicFramePr>
            <a:graphicFrameLocks noGrp="1"/>
          </p:cNvGraphicFramePr>
          <p:nvPr/>
        </p:nvGraphicFramePr>
        <p:xfrm>
          <a:off x="809002" y="2486821"/>
          <a:ext cx="7467600" cy="2538592"/>
        </p:xfrm>
        <a:graphic>
          <a:graphicData uri="http://schemas.openxmlformats.org/drawingml/2006/table">
            <a:tbl>
              <a:tblPr/>
              <a:tblGrid>
                <a:gridCol w="1828800"/>
                <a:gridCol w="2057400"/>
                <a:gridCol w="3581400"/>
              </a:tblGrid>
              <a:tr h="681217">
                <a:tc>
                  <a:txBody>
                    <a:bodyPr/>
                    <a:lstStyle/>
                    <a:p>
                      <a:pPr marL="0" marR="0" lvl="0" indent="0" algn="ctr" defTabSz="457200" rtl="0" eaLnBrk="1" fontAlgn="base" latinLnBrk="0" hangingPunct="1">
                        <a:lnSpc>
                          <a:spcPct val="100000"/>
                        </a:lnSpc>
                        <a:spcBef>
                          <a:spcPts val="13"/>
                        </a:spcBef>
                        <a:spcAft>
                          <a:spcPts val="13"/>
                        </a:spcAft>
                        <a:buClrTx/>
                        <a:buSzTx/>
                        <a:buFontTx/>
                        <a:buNone/>
                        <a:tabLst/>
                      </a:pPr>
                      <a:r>
                        <a:rPr kumimoji="0" lang="es-ES_tradnl" sz="1200" b="1" i="0" u="none" strike="noStrike" cap="none" normalizeH="0" baseline="0" dirty="0">
                          <a:ln>
                            <a:noFill/>
                          </a:ln>
                          <a:solidFill>
                            <a:srgbClr val="000000"/>
                          </a:solidFill>
                          <a:effectLst/>
                          <a:latin typeface="Verdana"/>
                          <a:ea typeface="Cambria" pitchFamily="-106" charset="0"/>
                          <a:cs typeface="Verdana"/>
                        </a:rPr>
                        <a:t>Lista abreviada de los derechos humanos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
                        </a:spcBef>
                        <a:spcAft>
                          <a:spcPts val="13"/>
                        </a:spcAft>
                        <a:buClrTx/>
                        <a:buSzTx/>
                        <a:buFontTx/>
                        <a:buNone/>
                        <a:tabLst/>
                      </a:pPr>
                      <a:r>
                        <a:rPr kumimoji="0" lang="es-ES_tradnl" sz="1200" b="1" i="0" u="none" strike="noStrike" cap="none" normalizeH="0" baseline="0" smtClean="0">
                          <a:ln>
                            <a:noFill/>
                          </a:ln>
                          <a:solidFill>
                            <a:srgbClr val="000000"/>
                          </a:solidFill>
                          <a:effectLst/>
                          <a:latin typeface="Verdana"/>
                          <a:ea typeface="Cambria" pitchFamily="-106" charset="0"/>
                          <a:cs typeface="Verdana"/>
                        </a:rPr>
                        <a:t>Ejemplo de una situación en que haya sido vulnerado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3"/>
                        </a:spcBef>
                        <a:spcAft>
                          <a:spcPts val="13"/>
                        </a:spcAft>
                        <a:buClrTx/>
                        <a:buSzTx/>
                        <a:buFontTx/>
                        <a:buNone/>
                        <a:tabLst/>
                      </a:pPr>
                      <a:r>
                        <a:rPr kumimoji="0" lang="es-ES_tradnl" sz="1200" b="1" i="0" u="none" strike="noStrike" cap="none" normalizeH="0" baseline="0" dirty="0">
                          <a:ln>
                            <a:noFill/>
                          </a:ln>
                          <a:solidFill>
                            <a:srgbClr val="000000"/>
                          </a:solidFill>
                          <a:effectLst/>
                          <a:latin typeface="Verdana"/>
                          <a:ea typeface="Cambria" pitchFamily="-106" charset="0"/>
                          <a:cs typeface="Verdana"/>
                        </a:rPr>
                        <a:t>Ejemplo de una norma (existente o no) que proteja ese derecho e intente evitar que se vulnere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ts val="13"/>
                        </a:spcBef>
                        <a:spcAft>
                          <a:spcPts val="13"/>
                        </a:spcAft>
                        <a:buClrTx/>
                        <a:buSzTx/>
                        <a:buFontTx/>
                        <a:buNone/>
                        <a:tabLst/>
                      </a:pPr>
                      <a:r>
                        <a:rPr kumimoji="0" lang="es-ES_tradnl" sz="1200" b="0" i="0" u="none" strike="noStrike" cap="none" normalizeH="0" baseline="0">
                          <a:ln>
                            <a:noFill/>
                          </a:ln>
                          <a:solidFill>
                            <a:schemeClr val="tx1"/>
                          </a:solidFill>
                          <a:effectLst/>
                          <a:latin typeface="Verdana"/>
                          <a:ea typeface="Cambria" pitchFamily="-106" charset="0"/>
                          <a:cs typeface="Verdana"/>
                        </a:rPr>
                        <a:t>A la vida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r>
              <a:tr h="371475">
                <a:tc>
                  <a:txBody>
                    <a:bodyPr/>
                    <a:lstStyle/>
                    <a:p>
                      <a:pPr marL="0" marR="0" lvl="0" indent="0" algn="l" defTabSz="457200" rtl="0" eaLnBrk="1" fontAlgn="base" latinLnBrk="0" hangingPunct="1">
                        <a:lnSpc>
                          <a:spcPct val="100000"/>
                        </a:lnSpc>
                        <a:spcBef>
                          <a:spcPts val="13"/>
                        </a:spcBef>
                        <a:spcAft>
                          <a:spcPts val="13"/>
                        </a:spcAft>
                        <a:buClrTx/>
                        <a:buSzTx/>
                        <a:buFontTx/>
                        <a:buNone/>
                        <a:tabLst/>
                      </a:pPr>
                      <a:r>
                        <a:rPr kumimoji="0" lang="es-ES_tradnl" sz="1100" b="0" i="0" u="none" strike="noStrike" cap="none" normalizeH="0" baseline="0" dirty="0">
                          <a:ln>
                            <a:noFill/>
                          </a:ln>
                          <a:solidFill>
                            <a:schemeClr val="tx1"/>
                          </a:solidFill>
                          <a:effectLst/>
                          <a:latin typeface="Verdana"/>
                          <a:ea typeface="Cambria" pitchFamily="-106" charset="0"/>
                          <a:cs typeface="Verdana"/>
                        </a:rPr>
                        <a:t>A la integridad personal -física, psíquica y </a:t>
                      </a:r>
                      <a:r>
                        <a:rPr kumimoji="0" lang="es-ES_tradnl" sz="1100" b="0" i="0" u="none" strike="noStrike" cap="none" normalizeH="0" baseline="0" dirty="0" smtClean="0">
                          <a:ln>
                            <a:noFill/>
                          </a:ln>
                          <a:solidFill>
                            <a:schemeClr val="tx1"/>
                          </a:solidFill>
                          <a:effectLst/>
                          <a:latin typeface="Verdana"/>
                          <a:ea typeface="Cambria" pitchFamily="-106" charset="0"/>
                          <a:cs typeface="Verdana"/>
                        </a:rPr>
                        <a:t>moral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ts val="13"/>
                        </a:spcBef>
                        <a:spcAft>
                          <a:spcPts val="13"/>
                        </a:spcAft>
                        <a:buClrTx/>
                        <a:buSzTx/>
                        <a:buFontTx/>
                        <a:buNone/>
                        <a:tabLst/>
                      </a:pPr>
                      <a:r>
                        <a:rPr kumimoji="0" lang="es-ES_tradnl" sz="1200" b="0" i="0" u="none" strike="noStrike" cap="none" normalizeH="0" baseline="0">
                          <a:ln>
                            <a:noFill/>
                          </a:ln>
                          <a:solidFill>
                            <a:schemeClr val="tx1"/>
                          </a:solidFill>
                          <a:effectLst/>
                          <a:latin typeface="Verdana"/>
                          <a:ea typeface="Cambria" pitchFamily="-106" charset="0"/>
                          <a:cs typeface="Verdana"/>
                        </a:rPr>
                        <a:t>A la libertad personal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r>
              <a:tr h="371475">
                <a:tc>
                  <a:txBody>
                    <a:bodyPr/>
                    <a:lstStyle/>
                    <a:p>
                      <a:pPr marL="0" marR="0" lvl="0" indent="0" algn="l" defTabSz="457200" rtl="0" eaLnBrk="1" fontAlgn="base" latinLnBrk="0" hangingPunct="1">
                        <a:lnSpc>
                          <a:spcPct val="100000"/>
                        </a:lnSpc>
                        <a:spcBef>
                          <a:spcPts val="13"/>
                        </a:spcBef>
                        <a:spcAft>
                          <a:spcPts val="13"/>
                        </a:spcAft>
                        <a:buClrTx/>
                        <a:buSzTx/>
                        <a:buFontTx/>
                        <a:buNone/>
                        <a:tabLst/>
                      </a:pPr>
                      <a:r>
                        <a:rPr kumimoji="0" lang="es-ES_tradnl" sz="1200" b="0" i="0" u="none" strike="noStrike" cap="none" normalizeH="0" baseline="0" smtClean="0">
                          <a:ln>
                            <a:noFill/>
                          </a:ln>
                          <a:solidFill>
                            <a:schemeClr val="tx1"/>
                          </a:solidFill>
                          <a:effectLst/>
                          <a:latin typeface="Verdana"/>
                          <a:ea typeface="Times" pitchFamily="-106" charset="0"/>
                          <a:cs typeface="Verdana"/>
                        </a:rPr>
                        <a:t>A reunirse libremente y a asociarse </a:t>
                      </a:r>
                      <a:endParaRPr kumimoji="0" lang="es-ES_tradnl" sz="1200" b="0" i="0" u="none" strike="noStrike" cap="none" normalizeH="0" baseline="0" smtClean="0">
                        <a:ln>
                          <a:noFill/>
                        </a:ln>
                        <a:solidFill>
                          <a:schemeClr val="tx1"/>
                        </a:solidFill>
                        <a:effectLst/>
                        <a:latin typeface="Verdana"/>
                        <a:ea typeface="Cambria" pitchFamily="-106" charset="0"/>
                        <a:cs typeface="Verdana"/>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ts val="13"/>
                        </a:spcBef>
                        <a:spcAft>
                          <a:spcPts val="13"/>
                        </a:spcAft>
                        <a:buClrTx/>
                        <a:buSzTx/>
                        <a:buFontTx/>
                        <a:buNone/>
                        <a:tabLst/>
                      </a:pPr>
                      <a:endParaRPr kumimoji="0" lang="es-ES_tradnl" sz="1200" b="0" i="0" u="none" strike="noStrike" cap="none" normalizeH="0" baseline="0">
                        <a:ln>
                          <a:noFill/>
                        </a:ln>
                        <a:solidFill>
                          <a:schemeClr val="tx1"/>
                        </a:solidFill>
                        <a:effectLst/>
                        <a:latin typeface="Verdana"/>
                        <a:ea typeface="Cambria" pitchFamily="-106" charset="0"/>
                        <a:cs typeface="Verdana"/>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Verdana"/>
                        <a:cs typeface="Verdana"/>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r>
            </a:tbl>
          </a:graphicData>
        </a:graphic>
      </p:graphicFrame>
      <p:sp>
        <p:nvSpPr>
          <p:cNvPr id="9"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57</a:t>
            </a:fld>
            <a:endParaRPr lang="es-CO" dirty="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772499" y="1702942"/>
            <a:ext cx="2537561" cy="1337986"/>
          </a:xfrm>
          <a:prstGeom prst="rect">
            <a:avLst/>
          </a:prstGeom>
        </p:spPr>
      </p:pic>
      <p:sp>
        <p:nvSpPr>
          <p:cNvPr id="26627" name="Rectangle 2"/>
          <p:cNvSpPr>
            <a:spLocks noGrp="1" noChangeArrowheads="1"/>
          </p:cNvSpPr>
          <p:nvPr>
            <p:ph type="title"/>
          </p:nvPr>
        </p:nvSpPr>
        <p:spPr>
          <a:xfrm>
            <a:off x="468313" y="315913"/>
            <a:ext cx="8229600" cy="953953"/>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Actividades preliminares</a:t>
            </a:r>
            <a:endParaRPr lang="es-ES_tradnl" sz="2500" b="1" dirty="0" smtClean="0">
              <a:solidFill>
                <a:schemeClr val="bg1"/>
              </a:solidFill>
              <a:latin typeface="Verdana"/>
              <a:ea typeface="Times New Roman" pitchFamily="26" charset="0"/>
              <a:cs typeface="Verdana"/>
            </a:endParaRPr>
          </a:p>
        </p:txBody>
      </p:sp>
      <p:sp>
        <p:nvSpPr>
          <p:cNvPr id="26628" name="Rectangle 3"/>
          <p:cNvSpPr>
            <a:spLocks noGrp="1" noChangeArrowheads="1"/>
          </p:cNvSpPr>
          <p:nvPr>
            <p:ph type="body" idx="1"/>
          </p:nvPr>
        </p:nvSpPr>
        <p:spPr>
          <a:xfrm>
            <a:off x="712356" y="1785041"/>
            <a:ext cx="7672200" cy="2879725"/>
          </a:xfrm>
        </p:spPr>
        <p:txBody>
          <a:bodyPr/>
          <a:lstStyle/>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b="1" dirty="0" smtClean="0">
                <a:solidFill>
                  <a:schemeClr val="accent6"/>
                </a:solidFill>
                <a:latin typeface="Verdana"/>
                <a:ea typeface="ＭＳ Ｐゴシック" pitchFamily="26" charset="-128"/>
                <a:cs typeface="Verdana"/>
              </a:rPr>
              <a:t>  </a:t>
            </a:r>
            <a:r>
              <a:rPr lang="es-ES_tradnl" sz="2000" b="1" u="sng" dirty="0" smtClean="0">
                <a:solidFill>
                  <a:schemeClr val="accent6"/>
                </a:solidFill>
                <a:latin typeface="Verdana"/>
                <a:ea typeface="ＭＳ Ｐゴシック" pitchFamily="26" charset="-128"/>
                <a:cs typeface="Verdana"/>
              </a:rPr>
              <a:t>Actividad</a:t>
            </a:r>
            <a:r>
              <a:rPr lang="es-ES_tradnl" sz="2000" b="1" dirty="0" smtClean="0">
                <a:solidFill>
                  <a:schemeClr val="accent6"/>
                </a:solidFill>
                <a:latin typeface="Verdana"/>
                <a:ea typeface="ＭＳ Ｐゴシック" pitchFamily="26" charset="-128"/>
                <a:cs typeface="Verdana"/>
              </a:rPr>
              <a:t>:</a:t>
            </a:r>
            <a:r>
              <a:rPr lang="es-ES_tradnl" sz="2000" b="1" i="1" dirty="0" smtClean="0">
                <a:solidFill>
                  <a:schemeClr val="accent6"/>
                </a:solidFill>
                <a:latin typeface="Verdana"/>
                <a:ea typeface="ＭＳ Ｐゴシック" pitchFamily="26" charset="-128"/>
                <a:cs typeface="Verdana"/>
              </a:rPr>
              <a:t> </a:t>
            </a:r>
            <a:r>
              <a:rPr lang="es-ES_tradnl" sz="2000" b="1" i="1" dirty="0" smtClean="0">
                <a:solidFill>
                  <a:srgbClr val="2D2D8A"/>
                </a:solidFill>
                <a:latin typeface="Verdana"/>
                <a:ea typeface="ＭＳ Ｐゴシック" pitchFamily="26" charset="-128"/>
                <a:cs typeface="Verdana"/>
              </a:rPr>
              <a:t>Comisión Interamericana 		 	      de Derechos Humanos</a:t>
            </a:r>
            <a:r>
              <a:rPr lang="es-ES_tradnl" sz="2000" b="1" dirty="0" smtClean="0">
                <a:solidFill>
                  <a:srgbClr val="2D2D8A"/>
                </a:solidFill>
                <a:latin typeface="Verdana"/>
                <a:ea typeface="ＭＳ Ｐゴシック" pitchFamily="26" charset="-128"/>
                <a:cs typeface="Verdana"/>
              </a:rPr>
              <a:t> </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1500" i="1" dirty="0" smtClean="0">
                <a:latin typeface="Verdana"/>
                <a:ea typeface="ＭＳ Ｐゴシック" pitchFamily="26" charset="-128"/>
                <a:cs typeface="Verdana"/>
              </a:rPr>
              <a:t>    Información sobre el organismo </a:t>
            </a:r>
            <a:r>
              <a:rPr lang="es-ES_tradnl" sz="1500" dirty="0" smtClean="0">
                <a:latin typeface="Verdana"/>
                <a:ea typeface="ＭＳ Ｐゴシック" pitchFamily="26" charset="-128"/>
                <a:cs typeface="Verdana"/>
              </a:rPr>
              <a:t>(B, 2, 2)</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800" dirty="0" smtClean="0">
              <a:latin typeface="Verdana"/>
              <a:ea typeface="ＭＳ Ｐゴシック" pitchFamily="26" charset="-128"/>
              <a:cs typeface="Verdana"/>
            </a:endParaRPr>
          </a:p>
          <a:p>
            <a:pPr marL="174625" indent="-174625" eaLnBrk="1" hangingPunct="1">
              <a:spcBef>
                <a:spcPts val="775"/>
              </a:spcBef>
              <a:spcAft>
                <a:spcPts val="600"/>
              </a:spcAft>
              <a:buClr>
                <a:schemeClr val="accent6"/>
              </a:buClr>
              <a:buSzPct val="140000"/>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1900" dirty="0" smtClean="0">
                <a:latin typeface="Verdana"/>
                <a:ea typeface="ＭＳ Ｐゴシック" pitchFamily="26" charset="-128"/>
                <a:cs typeface="Verdana"/>
              </a:rPr>
              <a:t>Nombrar un equipo de tres que se encargará de evaluar la coherencia de los tratados de derechos humanos con respecto a las políticas públicas existentes y a las que proponga el grupo durante el trabajo de PC. </a:t>
            </a:r>
          </a:p>
          <a:p>
            <a:pPr marL="174625" indent="-174625" eaLnBrk="1" hangingPunct="1">
              <a:spcBef>
                <a:spcPts val="775"/>
              </a:spcBef>
              <a:spcAft>
                <a:spcPts val="600"/>
              </a:spcAft>
              <a:buClr>
                <a:schemeClr val="accent6"/>
              </a:buClr>
              <a:buSzPct val="140000"/>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1900" dirty="0" smtClean="0">
                <a:latin typeface="Verdana"/>
                <a:ea typeface="ＭＳ Ｐゴシック" pitchFamily="26" charset="-128"/>
                <a:cs typeface="Verdana"/>
              </a:rPr>
              <a:t>Este trío se enfocará especialmente en el estudio de los instrumentos de derechos humanos relevantes, y socializará continuamente sus hallazgos y comentarios, con el resto del grupo. Su función adquiere especial importancia en la etapa de análisis de las políticas públicas.</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dirty="0" smtClean="0">
                <a:latin typeface="Verdana"/>
                <a:ea typeface="ＭＳ Ｐゴシック" pitchFamily="26" charset="-128"/>
                <a:cs typeface="Verdana"/>
              </a:rPr>
              <a:t> </a:t>
            </a:r>
          </a:p>
        </p:txBody>
      </p:sp>
      <p:sp>
        <p:nvSpPr>
          <p:cNvPr id="26629" name="AutoShape 4"/>
          <p:cNvSpPr>
            <a:spLocks noChangeArrowheads="1"/>
          </p:cNvSpPr>
          <p:nvPr/>
        </p:nvSpPr>
        <p:spPr bwMode="auto">
          <a:xfrm>
            <a:off x="539750" y="1616194"/>
            <a:ext cx="7993063" cy="4467105"/>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7"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58</a:t>
            </a:fld>
            <a:endParaRPr lang="es-CO"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4000" b="1" smtClean="0">
                <a:latin typeface="Verdana" pitchFamily="-106" charset="0"/>
              </a:rPr>
              <a:t>Metodología del programa</a:t>
            </a:r>
          </a:p>
        </p:txBody>
      </p:sp>
      <p:sp>
        <p:nvSpPr>
          <p:cNvPr id="22531" name="3 Marcador de número de diapositiva"/>
          <p:cNvSpPr>
            <a:spLocks noGrp="1"/>
          </p:cNvSpPr>
          <p:nvPr>
            <p:ph type="sldNum" sz="quarter" idx="12"/>
          </p:nvPr>
        </p:nvSpPr>
        <p:spPr>
          <a:noFill/>
        </p:spPr>
        <p:txBody>
          <a:bodyPr/>
          <a:lstStyle/>
          <a:p>
            <a:r>
              <a:rPr lang="es-CO"/>
              <a:t>Diapositiva </a:t>
            </a:r>
            <a:fld id="{2932B486-6CB9-4F1F-A134-C3FB5A0A7D8E}" type="slidenum">
              <a:rPr lang="es-CO"/>
              <a:pPr/>
              <a:t>5</a:t>
            </a:fld>
            <a:endParaRPr lang="es-CO"/>
          </a:p>
        </p:txBody>
      </p:sp>
      <p:sp>
        <p:nvSpPr>
          <p:cNvPr id="7" name="AutoShape 8"/>
          <p:cNvSpPr>
            <a:spLocks noChangeArrowheads="1"/>
          </p:cNvSpPr>
          <p:nvPr/>
        </p:nvSpPr>
        <p:spPr bwMode="auto">
          <a:xfrm>
            <a:off x="369888" y="2160588"/>
            <a:ext cx="8229600" cy="3905250"/>
          </a:xfrm>
          <a:prstGeom prst="roundRect">
            <a:avLst>
              <a:gd name="adj" fmla="val 16667"/>
            </a:avLst>
          </a:prstGeom>
          <a:noFill/>
          <a:ln w="28575">
            <a:solidFill>
              <a:srgbClr val="333399"/>
            </a:solidFill>
            <a:round/>
            <a:headEnd/>
            <a:tailEnd/>
          </a:ln>
        </p:spPr>
        <p:txBody>
          <a:bodyPr anchor="ctr"/>
          <a:lstStyle/>
          <a:p>
            <a:pPr algn="l">
              <a:buClr>
                <a:srgbClr val="BFC804"/>
              </a:buClr>
              <a:buFont typeface="Wingdings" pitchFamily="-106" charset="2"/>
              <a:buChar char="§"/>
            </a:pPr>
            <a:endParaRPr lang="es-CO" dirty="0">
              <a:latin typeface="Verdana" pitchFamily="-106" charset="0"/>
            </a:endParaRPr>
          </a:p>
          <a:p>
            <a:pPr marL="182563" indent="-182563" algn="l">
              <a:spcAft>
                <a:spcPts val="600"/>
              </a:spcAft>
              <a:buClr>
                <a:schemeClr val="accent2"/>
              </a:buClr>
              <a:buFont typeface="Arial" charset="0"/>
              <a:buChar char="•"/>
              <a:tabLst>
                <a:tab pos="180975" algn="l"/>
              </a:tabLst>
            </a:pPr>
            <a:r>
              <a:rPr lang="es-CO" dirty="0">
                <a:latin typeface="Verdana" pitchFamily="-106" charset="0"/>
              </a:rPr>
              <a:t>Enseñar es transmitir conocimientos.</a:t>
            </a:r>
          </a:p>
          <a:p>
            <a:pPr marL="182563" indent="-182563" algn="l">
              <a:spcAft>
                <a:spcPts val="600"/>
              </a:spcAft>
              <a:buClr>
                <a:schemeClr val="accent2"/>
              </a:buClr>
              <a:buFont typeface="Arial" charset="0"/>
              <a:buChar char="•"/>
              <a:tabLst>
                <a:tab pos="180975" algn="l"/>
              </a:tabLst>
            </a:pPr>
            <a:r>
              <a:rPr lang="es-CO" dirty="0">
                <a:latin typeface="Verdana" pitchFamily="-106" charset="0"/>
              </a:rPr>
              <a:t>La función del educador es explicar claramente, brindar información.</a:t>
            </a:r>
          </a:p>
          <a:p>
            <a:pPr marL="182563" indent="-182563" algn="l">
              <a:spcAft>
                <a:spcPts val="600"/>
              </a:spcAft>
              <a:buClr>
                <a:schemeClr val="accent2"/>
              </a:buClr>
              <a:buFont typeface="Arial" charset="0"/>
              <a:buChar char="•"/>
              <a:tabLst>
                <a:tab pos="180975" algn="l"/>
              </a:tabLst>
            </a:pPr>
            <a:r>
              <a:rPr lang="es-CO" dirty="0">
                <a:latin typeface="Verdana" pitchFamily="-106" charset="0"/>
              </a:rPr>
              <a:t>El educador es un experto que no puede cuestionarse; tiene la última palabra.</a:t>
            </a:r>
          </a:p>
          <a:p>
            <a:pPr marL="182563" indent="-182563" algn="l">
              <a:spcAft>
                <a:spcPts val="600"/>
              </a:spcAft>
              <a:buClr>
                <a:schemeClr val="accent2"/>
              </a:buClr>
              <a:buFont typeface="Arial" charset="0"/>
              <a:buChar char="•"/>
              <a:tabLst>
                <a:tab pos="180975" algn="l"/>
              </a:tabLst>
            </a:pPr>
            <a:r>
              <a:rPr lang="es-CO" dirty="0">
                <a:latin typeface="Verdana" pitchFamily="-106" charset="0"/>
              </a:rPr>
              <a:t>El joven es una página en blanco que no tiene nada para aportar, y que el educador debe llenar a su manera.</a:t>
            </a:r>
          </a:p>
          <a:p>
            <a:pPr marL="182563" indent="-182563" algn="l">
              <a:spcAft>
                <a:spcPts val="600"/>
              </a:spcAft>
              <a:buClr>
                <a:schemeClr val="accent2"/>
              </a:buClr>
              <a:buFont typeface="Arial" charset="0"/>
              <a:buChar char="•"/>
              <a:tabLst>
                <a:tab pos="180975" algn="l"/>
              </a:tabLst>
            </a:pPr>
            <a:r>
              <a:rPr lang="es-CO" dirty="0">
                <a:latin typeface="Verdana" pitchFamily="-106" charset="0"/>
              </a:rPr>
              <a:t>Educador (emisor de conocimiento) y joven (receptor del mismo).</a:t>
            </a:r>
          </a:p>
          <a:p>
            <a:pPr marL="182563" indent="-182563" algn="l">
              <a:spcAft>
                <a:spcPts val="600"/>
              </a:spcAft>
              <a:buClr>
                <a:schemeClr val="accent2"/>
              </a:buClr>
              <a:buFont typeface="Arial" charset="0"/>
              <a:buChar char="•"/>
              <a:tabLst>
                <a:tab pos="180975" algn="l"/>
              </a:tabLst>
            </a:pPr>
            <a:r>
              <a:rPr lang="es-CO" dirty="0">
                <a:latin typeface="Verdana" pitchFamily="-106" charset="0"/>
              </a:rPr>
              <a:t>El educador no necesita actualizarse.</a:t>
            </a:r>
          </a:p>
        </p:txBody>
      </p:sp>
      <p:sp>
        <p:nvSpPr>
          <p:cNvPr id="6" name="AutoShape 4"/>
          <p:cNvSpPr>
            <a:spLocks noChangeArrowheads="1"/>
          </p:cNvSpPr>
          <p:nvPr/>
        </p:nvSpPr>
        <p:spPr bwMode="auto">
          <a:xfrm>
            <a:off x="769938" y="1771650"/>
            <a:ext cx="3843337" cy="622300"/>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pPr>
              <a:defRPr/>
            </a:pPr>
            <a:r>
              <a:rPr lang="es-CO" sz="2200" b="1" dirty="0">
                <a:solidFill>
                  <a:schemeClr val="bg1"/>
                </a:solidFill>
                <a:latin typeface="Verdana"/>
                <a:ea typeface="ＭＳ Ｐゴシック" charset="-128"/>
                <a:cs typeface="Verdana"/>
              </a:rPr>
              <a:t>Modelo tradicional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68313" y="315913"/>
            <a:ext cx="8229600" cy="953953"/>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latin typeface="Verdana"/>
                <a:ea typeface="ＭＳ Ｐゴシック" pitchFamily="26" charset="-128"/>
                <a:cs typeface="Verdana"/>
              </a:rPr>
              <a:t>Actividades preliminares</a:t>
            </a:r>
            <a:endParaRPr lang="es-ES_tradnl" sz="2500" b="1" dirty="0" smtClean="0">
              <a:solidFill>
                <a:schemeClr val="bg1"/>
              </a:solidFill>
              <a:latin typeface="Verdana"/>
              <a:ea typeface="Times New Roman" pitchFamily="26" charset="0"/>
              <a:cs typeface="Verdana"/>
            </a:endParaRPr>
          </a:p>
        </p:txBody>
      </p:sp>
      <p:sp>
        <p:nvSpPr>
          <p:cNvPr id="28676" name="Rectangle 3"/>
          <p:cNvSpPr>
            <a:spLocks noGrp="1" noChangeArrowheads="1"/>
          </p:cNvSpPr>
          <p:nvPr>
            <p:ph type="body" idx="1"/>
          </p:nvPr>
        </p:nvSpPr>
        <p:spPr>
          <a:xfrm>
            <a:off x="777612" y="1822639"/>
            <a:ext cx="7561262" cy="2879725"/>
          </a:xfrm>
        </p:spPr>
        <p:txBody>
          <a:bodyPr/>
          <a:lstStyle/>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1800" dirty="0" smtClean="0">
                <a:latin typeface="Verdana"/>
                <a:ea typeface="ＭＳ Ｐゴシック" pitchFamily="26" charset="-128"/>
                <a:cs typeface="Verdana"/>
              </a:rPr>
              <a:t>En la Lección “</a:t>
            </a:r>
            <a:r>
              <a:rPr lang="es-ES_tradnl" sz="1800" i="1" dirty="0" smtClean="0">
                <a:latin typeface="Verdana"/>
                <a:ea typeface="ＭＳ Ｐゴシック" pitchFamily="26" charset="-128"/>
                <a:cs typeface="Verdana"/>
              </a:rPr>
              <a:t>La libertad nos hace seres sociales, políticos y culturales</a:t>
            </a:r>
            <a:r>
              <a:rPr lang="es-ES_tradnl" sz="1800" dirty="0" smtClean="0">
                <a:latin typeface="Verdana"/>
                <a:ea typeface="ＭＳ Ｐゴシック" pitchFamily="26" charset="-128"/>
                <a:cs typeface="Verdana"/>
              </a:rPr>
              <a:t>”, (A, 3, 4) todo el sustento teórico sobre la participación se puede usar como antesala para apoyar la reflexión sobre la importancia de trabajar proyectos de esta naturaleza.</a:t>
            </a:r>
            <a:endParaRPr lang="es-ES_tradnl" sz="200"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CO" sz="2000" b="1" u="sng" dirty="0" smtClean="0">
                <a:solidFill>
                  <a:srgbClr val="2D2D8A"/>
                </a:solidFill>
                <a:latin typeface="Verdana"/>
                <a:ea typeface="ＭＳ Ｐゴシック" pitchFamily="26" charset="-128"/>
                <a:cs typeface="Verdana"/>
              </a:rPr>
              <a:t>Actividad</a:t>
            </a:r>
            <a:r>
              <a:rPr lang="es-CO" sz="2000" b="1" dirty="0" smtClean="0">
                <a:solidFill>
                  <a:srgbClr val="2D2D8A"/>
                </a:solidFill>
                <a:latin typeface="Verdana"/>
                <a:ea typeface="ＭＳ Ｐゴシック" pitchFamily="26" charset="-128"/>
                <a:cs typeface="Verdana"/>
              </a:rPr>
              <a:t>: </a:t>
            </a:r>
            <a:r>
              <a:rPr lang="es-CO" sz="2000" b="1" i="1" dirty="0" smtClean="0">
                <a:solidFill>
                  <a:srgbClr val="2D2D8A"/>
                </a:solidFill>
                <a:latin typeface="Verdana"/>
                <a:ea typeface="ＭＳ Ｐゴシック" pitchFamily="26" charset="-128"/>
                <a:cs typeface="Verdana"/>
              </a:rPr>
              <a:t>El Coral  </a:t>
            </a:r>
            <a:r>
              <a:rPr lang="es-ES_tradnl" sz="1500" i="1" dirty="0" smtClean="0">
                <a:latin typeface="Verdana"/>
                <a:ea typeface="ＭＳ Ｐゴシック" pitchFamily="26" charset="-128"/>
                <a:cs typeface="Verdana"/>
              </a:rPr>
              <a:t>Tomada de:</a:t>
            </a:r>
            <a:r>
              <a:rPr lang="es-ES_tradnl" sz="1500" dirty="0" smtClean="0">
                <a:latin typeface="Verdana"/>
                <a:ea typeface="ＭＳ Ｐゴシック" pitchFamily="26" charset="-128"/>
                <a:cs typeface="Verdana"/>
              </a:rPr>
              <a:t> A, 3, 4. </a:t>
            </a:r>
            <a:r>
              <a:rPr lang="es-ES_tradnl" sz="1500" dirty="0" err="1" smtClean="0">
                <a:latin typeface="Verdana"/>
                <a:ea typeface="ＭＳ Ｐゴシック" pitchFamily="26" charset="-128"/>
                <a:cs typeface="Verdana"/>
              </a:rPr>
              <a:t>p</a:t>
            </a:r>
            <a:r>
              <a:rPr lang="es-ES_tradnl" sz="1500" dirty="0" smtClean="0">
                <a:latin typeface="Verdana"/>
                <a:ea typeface="ＭＳ Ｐゴシック" pitchFamily="26" charset="-128"/>
                <a:cs typeface="Verdana"/>
              </a:rPr>
              <a:t>. 89.</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2000" dirty="0" smtClean="0">
              <a:latin typeface="Verdana"/>
              <a:ea typeface="ＭＳ Ｐゴシック" pitchFamily="26" charset="-128"/>
              <a:cs typeface="Verdana"/>
            </a:endParaRPr>
          </a:p>
        </p:txBody>
      </p:sp>
      <p:sp>
        <p:nvSpPr>
          <p:cNvPr id="28677" name="AutoShape 4"/>
          <p:cNvSpPr>
            <a:spLocks noChangeArrowheads="1"/>
          </p:cNvSpPr>
          <p:nvPr/>
        </p:nvSpPr>
        <p:spPr bwMode="auto">
          <a:xfrm>
            <a:off x="539750" y="1549400"/>
            <a:ext cx="7993063" cy="4641199"/>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7"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59</a:t>
            </a:fld>
            <a:endParaRPr lang="es-CO" dirty="0"/>
          </a:p>
        </p:txBody>
      </p:sp>
      <p:pic>
        <p:nvPicPr>
          <p:cNvPr id="6" name="Picture 5"/>
          <p:cNvPicPr>
            <a:picLocks noChangeAspect="1"/>
          </p:cNvPicPr>
          <p:nvPr/>
        </p:nvPicPr>
        <p:blipFill>
          <a:blip r:embed="rId3"/>
          <a:stretch>
            <a:fillRect/>
          </a:stretch>
        </p:blipFill>
        <p:spPr>
          <a:xfrm>
            <a:off x="859367" y="4060554"/>
            <a:ext cx="2058852" cy="1647082"/>
          </a:xfrm>
          <a:prstGeom prst="rect">
            <a:avLst/>
          </a:prstGeom>
        </p:spPr>
      </p:pic>
      <p:sp>
        <p:nvSpPr>
          <p:cNvPr id="8" name="TextBox 7"/>
          <p:cNvSpPr txBox="1"/>
          <p:nvPr/>
        </p:nvSpPr>
        <p:spPr>
          <a:xfrm>
            <a:off x="3145429" y="3783868"/>
            <a:ext cx="5096871" cy="2154436"/>
          </a:xfrm>
          <a:prstGeom prst="rect">
            <a:avLst/>
          </a:prstGeom>
          <a:noFill/>
        </p:spPr>
        <p:txBody>
          <a:bodyPr wrap="square" rtlCol="0">
            <a:spAutoFit/>
          </a:bodyPr>
          <a:lstStyle/>
          <a:p>
            <a:pPr algn="l"/>
            <a:r>
              <a:rPr lang="es-CO" dirty="0" smtClean="0">
                <a:latin typeface="Verdana"/>
                <a:ea typeface="ＭＳ Ｐゴシック" pitchFamily="26" charset="-128"/>
                <a:cs typeface="Verdana"/>
              </a:rPr>
              <a:t>El Consejo de jóvenes debe pensar soluciones de participación comunitaria para resolver la agobiante situación del pueblo El Coral. Deben tener en cuenta:</a:t>
            </a:r>
          </a:p>
          <a:p>
            <a:pPr algn="l"/>
            <a:endParaRPr lang="es-CO" sz="800" dirty="0" smtClean="0">
              <a:latin typeface="Verdana"/>
              <a:ea typeface="ＭＳ Ｐゴシック" pitchFamily="26" charset="-128"/>
              <a:cs typeface="Verdana"/>
            </a:endParaRPr>
          </a:p>
          <a:p>
            <a:pPr algn="l">
              <a:buClr>
                <a:schemeClr val="accent6"/>
              </a:buClr>
              <a:buFont typeface="Arial"/>
              <a:buChar char="•"/>
            </a:pPr>
            <a:r>
              <a:rPr lang="es-CO" dirty="0" smtClean="0">
                <a:latin typeface="Verdana"/>
                <a:ea typeface="ＭＳ Ｐゴシック" pitchFamily="26" charset="-128"/>
                <a:cs typeface="Verdana"/>
              </a:rPr>
              <a:t> </a:t>
            </a:r>
            <a:r>
              <a:rPr lang="es-CO" b="1" dirty="0" smtClean="0">
                <a:latin typeface="Verdana"/>
                <a:ea typeface="ＭＳ Ｐゴシック" pitchFamily="26" charset="-128"/>
                <a:cs typeface="Verdana"/>
              </a:rPr>
              <a:t>Derechos sociales </a:t>
            </a:r>
          </a:p>
          <a:p>
            <a:pPr algn="l">
              <a:buClr>
                <a:schemeClr val="accent6"/>
              </a:buClr>
              <a:buFont typeface="Arial"/>
              <a:buChar char="•"/>
            </a:pPr>
            <a:r>
              <a:rPr lang="es-CO" b="1" dirty="0" smtClean="0">
                <a:latin typeface="Verdana"/>
                <a:ea typeface="ＭＳ Ｐゴシック" pitchFamily="26" charset="-128"/>
                <a:cs typeface="Verdana"/>
              </a:rPr>
              <a:t> Derechos económicos</a:t>
            </a:r>
          </a:p>
          <a:p>
            <a:pPr algn="l">
              <a:buClr>
                <a:schemeClr val="accent6"/>
              </a:buClr>
              <a:buFont typeface="Arial"/>
              <a:buChar char="•"/>
            </a:pPr>
            <a:r>
              <a:rPr lang="es-CO" b="1" dirty="0" smtClean="0">
                <a:latin typeface="Verdana"/>
                <a:ea typeface="ＭＳ Ｐゴシック" pitchFamily="26" charset="-128"/>
                <a:cs typeface="Verdana"/>
              </a:rPr>
              <a:t> Derechos culturales</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1844675"/>
            <a:ext cx="7848600" cy="4403725"/>
          </a:xfrm>
        </p:spPr>
        <p:txBody>
          <a:bodyPr/>
          <a:lstStyle/>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dirty="0" smtClean="0">
                <a:latin typeface="Verdana"/>
                <a:ea typeface="ＭＳ Ｐゴシック" pitchFamily="26" charset="-128"/>
                <a:cs typeface="Verdana"/>
              </a:rPr>
              <a:t> Uno de los propósitos centrales de Proyecto Ciudadano                              es guiar a los estudiantes para que contribuyan a mejorar la vida en sus comunidades. </a:t>
            </a:r>
          </a:p>
          <a:p>
            <a:pPr marL="0" indent="0" algn="ctr"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400" b="1"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b="1" dirty="0" smtClean="0">
                <a:solidFill>
                  <a:srgbClr val="2D2D8A"/>
                </a:solidFill>
                <a:latin typeface="Verdana"/>
                <a:ea typeface="ＭＳ Ｐゴシック" pitchFamily="26" charset="-128"/>
                <a:cs typeface="Verdana"/>
              </a:rPr>
              <a:t>Sección sobre Identidad:</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400" b="1"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dirty="0" smtClean="0">
                <a:latin typeface="Verdana"/>
                <a:ea typeface="ＭＳ Ｐゴシック" pitchFamily="26" charset="-128"/>
                <a:cs typeface="Verdana"/>
              </a:rPr>
              <a:t>   Identidad personal 			Identidad grupal</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dirty="0" smtClean="0">
                <a:solidFill>
                  <a:srgbClr val="2D2D8A"/>
                </a:solidFill>
                <a:latin typeface="Verdana"/>
                <a:ea typeface="ＭＳ Ｐゴシック" pitchFamily="26" charset="-128"/>
                <a:cs typeface="Verdana"/>
              </a:rPr>
              <a:t>         </a:t>
            </a:r>
            <a:r>
              <a:rPr lang="es-ES_tradnl" sz="2000" b="1" dirty="0" smtClean="0">
                <a:solidFill>
                  <a:srgbClr val="2D2D8A"/>
                </a:solidFill>
                <a:latin typeface="Verdana"/>
                <a:ea typeface="ＭＳ Ｐゴシック" pitchFamily="26" charset="-128"/>
                <a:cs typeface="Verdana"/>
              </a:rPr>
              <a:t>Individuo</a:t>
            </a:r>
            <a:r>
              <a:rPr lang="es-ES_tradnl" sz="2000" dirty="0" smtClean="0">
                <a:latin typeface="Verdana"/>
                <a:ea typeface="ＭＳ Ｐゴシック" pitchFamily="26" charset="-128"/>
                <a:cs typeface="Verdana"/>
              </a:rPr>
              <a:t>			    </a:t>
            </a:r>
            <a:r>
              <a:rPr lang="es-ES_tradnl" sz="2000" dirty="0" smtClean="0">
                <a:solidFill>
                  <a:srgbClr val="2D2D8A"/>
                </a:solidFill>
                <a:latin typeface="Verdana"/>
                <a:ea typeface="ＭＳ Ｐゴシック" pitchFamily="26" charset="-128"/>
                <a:cs typeface="Verdana"/>
              </a:rPr>
              <a:t> </a:t>
            </a:r>
            <a:r>
              <a:rPr lang="es-ES_tradnl" sz="2000" b="1" dirty="0" smtClean="0">
                <a:solidFill>
                  <a:srgbClr val="2D2D8A"/>
                </a:solidFill>
                <a:latin typeface="Verdana"/>
                <a:ea typeface="ＭＳ Ｐゴシック" pitchFamily="26" charset="-128"/>
                <a:cs typeface="Verdana"/>
              </a:rPr>
              <a:t>Colectivo</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400"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i="1" dirty="0" smtClean="0">
                <a:latin typeface="Verdana"/>
                <a:ea typeface="ＭＳ Ｐゴシック" pitchFamily="26" charset="-128"/>
                <a:cs typeface="Verdana"/>
              </a:rPr>
              <a:t>A, 1, 3: ¿Qué me hace parte de un grupo?</a:t>
            </a:r>
            <a:r>
              <a:rPr lang="es-ES_tradnl" sz="2000" dirty="0" smtClean="0">
                <a:latin typeface="Verdana"/>
                <a:ea typeface="ＭＳ Ｐゴシック" pitchFamily="26" charset="-128"/>
                <a:cs typeface="Verdana"/>
              </a:rPr>
              <a:t> (</a:t>
            </a:r>
            <a:r>
              <a:rPr lang="es-ES_tradnl" sz="2000" dirty="0" err="1" smtClean="0">
                <a:latin typeface="Verdana"/>
                <a:ea typeface="ＭＳ Ｐゴシック" pitchFamily="26" charset="-128"/>
                <a:cs typeface="Verdana"/>
              </a:rPr>
              <a:t>p.p</a:t>
            </a:r>
            <a:r>
              <a:rPr lang="es-ES_tradnl" sz="2000" dirty="0" smtClean="0">
                <a:latin typeface="Verdana"/>
                <a:ea typeface="ＭＳ Ｐゴシック" pitchFamily="26" charset="-128"/>
                <a:cs typeface="Verdana"/>
              </a:rPr>
              <a:t>. 32-36)</a:t>
            </a:r>
            <a:endParaRPr lang="es-ES_tradnl" sz="400" dirty="0" smtClean="0">
              <a:latin typeface="Verdana"/>
              <a:ea typeface="ＭＳ Ｐゴシック" pitchFamily="26" charset="-128"/>
              <a:cs typeface="Verdana"/>
            </a:endParaRPr>
          </a:p>
          <a:p>
            <a:pPr marL="0" indent="0" algn="ctr"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1600" dirty="0" smtClean="0">
                <a:latin typeface="Verdana"/>
                <a:ea typeface="ＭＳ Ｐゴシック" pitchFamily="26" charset="-128"/>
                <a:cs typeface="Verdana"/>
              </a:rPr>
              <a:t>“La </a:t>
            </a:r>
            <a:r>
              <a:rPr lang="es-ES_tradnl" sz="1600" b="1" dirty="0" smtClean="0">
                <a:latin typeface="Verdana"/>
                <a:ea typeface="ＭＳ Ｐゴシック" pitchFamily="26" charset="-128"/>
                <a:cs typeface="Verdana"/>
              </a:rPr>
              <a:t>identidad grupal</a:t>
            </a:r>
            <a:r>
              <a:rPr lang="es-ES_tradnl" sz="1600" dirty="0" smtClean="0">
                <a:latin typeface="Verdana"/>
                <a:ea typeface="ＭＳ Ｐゴシック" pitchFamily="26" charset="-128"/>
                <a:cs typeface="Verdana"/>
              </a:rPr>
              <a:t> es considerada como el conjunto de símbolos, valores, tradiciones, creencias y modos de comportamiento compartidos por todos los miembros de un grupo, y que despierta en ellos su        </a:t>
            </a:r>
            <a:r>
              <a:rPr lang="es-ES_tradnl" sz="1600" b="1" dirty="0" smtClean="0">
                <a:latin typeface="Verdana"/>
                <a:ea typeface="ＭＳ Ｐゴシック" pitchFamily="26" charset="-128"/>
                <a:cs typeface="Verdana"/>
              </a:rPr>
              <a:t>sentido de pertenencia</a:t>
            </a:r>
            <a:r>
              <a:rPr lang="es-ES_tradnl" sz="1600" dirty="0" smtClean="0">
                <a:latin typeface="Verdana"/>
                <a:ea typeface="ＭＳ Ｐゴシック" pitchFamily="26" charset="-128"/>
                <a:cs typeface="Verdana"/>
              </a:rPr>
              <a:t> a la comunidad”. </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900" dirty="0" smtClean="0">
              <a:latin typeface="Verdana"/>
              <a:ea typeface="ＭＳ Ｐゴシック" pitchFamily="26" charset="-128"/>
              <a:cs typeface="Verdana"/>
            </a:endParaRPr>
          </a:p>
        </p:txBody>
      </p:sp>
      <p:sp>
        <p:nvSpPr>
          <p:cNvPr id="30724" name="AutoShape 4"/>
          <p:cNvSpPr>
            <a:spLocks noChangeArrowheads="1"/>
          </p:cNvSpPr>
          <p:nvPr/>
        </p:nvSpPr>
        <p:spPr bwMode="auto">
          <a:xfrm>
            <a:off x="533400" y="1676400"/>
            <a:ext cx="7993063" cy="4572000"/>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30726" name="Right Arrow 7"/>
          <p:cNvSpPr>
            <a:spLocks noChangeArrowheads="1"/>
          </p:cNvSpPr>
          <p:nvPr/>
        </p:nvSpPr>
        <p:spPr bwMode="auto">
          <a:xfrm>
            <a:off x="3657600" y="3505200"/>
            <a:ext cx="1751013" cy="822325"/>
          </a:xfrm>
          <a:prstGeom prst="rightArrow">
            <a:avLst>
              <a:gd name="adj1" fmla="val 50000"/>
              <a:gd name="adj2" fmla="val 50030"/>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endParaRPr lang="fr-FR">
              <a:latin typeface="Verdana"/>
              <a:cs typeface="Verdana"/>
            </a:endParaRPr>
          </a:p>
        </p:txBody>
      </p:sp>
      <p:sp>
        <p:nvSpPr>
          <p:cNvPr id="30727" name="Rectangle 2"/>
          <p:cNvSpPr>
            <a:spLocks noGrp="1" noChangeArrowheads="1"/>
          </p:cNvSpPr>
          <p:nvPr>
            <p:ph type="title"/>
          </p:nvPr>
        </p:nvSpPr>
        <p:spPr>
          <a:xfrm>
            <a:off x="468313" y="315913"/>
            <a:ext cx="8229600" cy="939523"/>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Identificación de problemas</a:t>
            </a:r>
            <a:endParaRPr lang="es-ES_tradnl" sz="2500" b="1" dirty="0" smtClean="0">
              <a:solidFill>
                <a:schemeClr val="bg1"/>
              </a:solidFill>
              <a:latin typeface="Verdana"/>
              <a:ea typeface="Times New Roman" pitchFamily="26" charset="0"/>
              <a:cs typeface="Verdana"/>
            </a:endParaRPr>
          </a:p>
        </p:txBody>
      </p:sp>
      <p:sp>
        <p:nvSpPr>
          <p:cNvPr id="8"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60</a:t>
            </a:fld>
            <a:endParaRPr lang="es-CO" dirty="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68313" y="315913"/>
            <a:ext cx="8229600" cy="939523"/>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Identificación de problemas</a:t>
            </a:r>
            <a:endParaRPr lang="es-ES_tradnl" sz="2500" b="1" dirty="0" smtClean="0">
              <a:solidFill>
                <a:schemeClr val="bg1"/>
              </a:solidFill>
              <a:latin typeface="Verdana"/>
              <a:ea typeface="Times New Roman" pitchFamily="26" charset="0"/>
              <a:cs typeface="Verdana"/>
            </a:endParaRPr>
          </a:p>
        </p:txBody>
      </p:sp>
      <p:sp>
        <p:nvSpPr>
          <p:cNvPr id="32772" name="AutoShape 4"/>
          <p:cNvSpPr>
            <a:spLocks noChangeArrowheads="1"/>
          </p:cNvSpPr>
          <p:nvPr/>
        </p:nvSpPr>
        <p:spPr bwMode="auto">
          <a:xfrm>
            <a:off x="539750" y="1630623"/>
            <a:ext cx="7993063" cy="4532294"/>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11" name="Rectangle 3"/>
          <p:cNvSpPr txBox="1">
            <a:spLocks noChangeArrowheads="1"/>
          </p:cNvSpPr>
          <p:nvPr/>
        </p:nvSpPr>
        <p:spPr bwMode="auto">
          <a:xfrm>
            <a:off x="749300" y="1857110"/>
            <a:ext cx="7561263" cy="2879725"/>
          </a:xfrm>
          <a:prstGeom prst="rect">
            <a:avLst/>
          </a:prstGeom>
          <a:noFill/>
          <a:ln w="9525">
            <a:noFill/>
            <a:miter lim="800000"/>
            <a:headEnd/>
            <a:tailEnd/>
          </a:ln>
          <a:effectLst/>
        </p:spPr>
        <p:txBody>
          <a:bodyPr lIns="90000" tIns="46800" rIns="90000" bIns="46800">
            <a:prstTxWarp prst="textNoShape">
              <a:avLst/>
            </a:prstTxWarp>
          </a:bodyPr>
          <a:lstStyle/>
          <a:p>
            <a:pPr algn="l" defTabSz="449263" eaLnBrk="1" hangingPunct="1">
              <a:spcBef>
                <a:spcPts val="775"/>
              </a:spcBef>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b="1" u="sng" kern="0" dirty="0" smtClean="0">
                <a:solidFill>
                  <a:srgbClr val="333399"/>
                </a:solidFill>
                <a:latin typeface="Verdana"/>
                <a:cs typeface="Verdana"/>
              </a:rPr>
              <a:t>Actividades</a:t>
            </a:r>
            <a:r>
              <a:rPr lang="es-ES_tradnl" kern="0" dirty="0" smtClean="0">
                <a:solidFill>
                  <a:srgbClr val="333399"/>
                </a:solidFill>
                <a:latin typeface="Verdana"/>
                <a:cs typeface="Verdana"/>
              </a:rPr>
              <a:t>: </a:t>
            </a:r>
            <a:r>
              <a:rPr lang="es-ES_tradnl" b="1" kern="0" dirty="0" smtClean="0">
                <a:solidFill>
                  <a:srgbClr val="333399"/>
                </a:solidFill>
                <a:latin typeface="Verdana"/>
                <a:cs typeface="Verdana"/>
              </a:rPr>
              <a:t>A</a:t>
            </a:r>
            <a:r>
              <a:rPr lang="es-ES_tradnl" b="1" kern="0" dirty="0">
                <a:solidFill>
                  <a:srgbClr val="333399"/>
                </a:solidFill>
                <a:latin typeface="Verdana"/>
                <a:cs typeface="Verdana"/>
              </a:rPr>
              <a:t>,</a:t>
            </a:r>
            <a:r>
              <a:rPr lang="es-ES_tradnl" b="1" kern="0" dirty="0" smtClean="0">
                <a:solidFill>
                  <a:srgbClr val="333399"/>
                </a:solidFill>
                <a:latin typeface="Verdana"/>
                <a:cs typeface="Verdana"/>
              </a:rPr>
              <a:t> 1</a:t>
            </a:r>
            <a:r>
              <a:rPr lang="es-ES_tradnl" b="1" kern="0" dirty="0">
                <a:solidFill>
                  <a:srgbClr val="333399"/>
                </a:solidFill>
                <a:latin typeface="Verdana"/>
                <a:cs typeface="Verdana"/>
              </a:rPr>
              <a:t>,</a:t>
            </a:r>
            <a:r>
              <a:rPr lang="es-ES_tradnl" b="1" kern="0" dirty="0" smtClean="0">
                <a:solidFill>
                  <a:srgbClr val="333399"/>
                </a:solidFill>
                <a:latin typeface="Verdana"/>
                <a:cs typeface="Verdana"/>
              </a:rPr>
              <a:t> 3</a:t>
            </a:r>
            <a:r>
              <a:rPr lang="es-ES_tradnl" kern="0" dirty="0">
                <a:solidFill>
                  <a:srgbClr val="333399"/>
                </a:solidFill>
                <a:latin typeface="Verdana"/>
                <a:cs typeface="Verdana"/>
              </a:rPr>
              <a:t>:</a:t>
            </a:r>
            <a:endParaRPr lang="es-ES_tradnl" kern="0" dirty="0" smtClean="0">
              <a:solidFill>
                <a:srgbClr val="333399"/>
              </a:solidFill>
              <a:latin typeface="Verdana"/>
              <a:cs typeface="Verdana"/>
            </a:endParaRPr>
          </a:p>
          <a:p>
            <a:pPr marL="457200" indent="-457200" algn="l" defTabSz="449263" eaLnBrk="1" hangingPunct="1">
              <a:spcBef>
                <a:spcPts val="775"/>
              </a:spcBef>
              <a:buClr>
                <a:schemeClr val="accent6"/>
              </a:buClr>
              <a:buSzPct val="12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1900" i="1" kern="0" dirty="0" smtClean="0">
                <a:solidFill>
                  <a:srgbClr val="000000"/>
                </a:solidFill>
                <a:latin typeface="Verdana"/>
                <a:cs typeface="Verdana"/>
              </a:rPr>
              <a:t>Tabla </a:t>
            </a:r>
            <a:r>
              <a:rPr lang="es-ES_tradnl" sz="1900" i="1" kern="0" dirty="0">
                <a:solidFill>
                  <a:srgbClr val="000000"/>
                </a:solidFill>
                <a:latin typeface="Verdana"/>
                <a:cs typeface="Verdana"/>
              </a:rPr>
              <a:t>“grupos a los que pertenezco” </a:t>
            </a:r>
            <a:r>
              <a:rPr lang="es-ES_tradnl" sz="1900" kern="0" dirty="0">
                <a:solidFill>
                  <a:srgbClr val="000000"/>
                </a:solidFill>
                <a:latin typeface="Verdana"/>
                <a:cs typeface="Verdana"/>
              </a:rPr>
              <a:t>(</a:t>
            </a:r>
            <a:r>
              <a:rPr lang="es-ES_tradnl" sz="1900" kern="0" dirty="0" err="1">
                <a:solidFill>
                  <a:srgbClr val="000000"/>
                </a:solidFill>
                <a:latin typeface="Verdana"/>
                <a:cs typeface="Verdana"/>
              </a:rPr>
              <a:t>p</a:t>
            </a:r>
            <a:r>
              <a:rPr lang="es-ES_tradnl" sz="1900" kern="0" dirty="0">
                <a:solidFill>
                  <a:srgbClr val="000000"/>
                </a:solidFill>
                <a:latin typeface="Verdana"/>
                <a:cs typeface="Verdana"/>
              </a:rPr>
              <a:t>.</a:t>
            </a:r>
            <a:r>
              <a:rPr lang="es-ES_tradnl" sz="1900" kern="0" dirty="0" smtClean="0">
                <a:solidFill>
                  <a:srgbClr val="000000"/>
                </a:solidFill>
                <a:latin typeface="Verdana"/>
                <a:cs typeface="Verdana"/>
              </a:rPr>
              <a:t> 34)</a:t>
            </a:r>
            <a:r>
              <a:rPr lang="es-ES_tradnl" sz="1900" kern="0" dirty="0">
                <a:solidFill>
                  <a:srgbClr val="000000"/>
                </a:solidFill>
                <a:latin typeface="Verdana"/>
                <a:cs typeface="Verdana"/>
              </a:rPr>
              <a:t>.</a:t>
            </a:r>
            <a:r>
              <a:rPr lang="es-ES_tradnl" sz="1900" b="1" kern="0" dirty="0">
                <a:solidFill>
                  <a:srgbClr val="000000"/>
                </a:solidFill>
                <a:latin typeface="Verdana"/>
                <a:cs typeface="Verdana"/>
              </a:rPr>
              <a:t> Ejemplo: </a:t>
            </a:r>
            <a:r>
              <a:rPr lang="es-ES_tradnl" sz="1900" kern="0" dirty="0">
                <a:solidFill>
                  <a:srgbClr val="000000"/>
                </a:solidFill>
                <a:latin typeface="Verdana"/>
                <a:cs typeface="Verdana"/>
              </a:rPr>
              <a:t>Problema de contaminación en el mercado</a:t>
            </a:r>
            <a:r>
              <a:rPr lang="es-ES_tradnl" sz="1900" kern="0" dirty="0" smtClean="0">
                <a:solidFill>
                  <a:srgbClr val="000000"/>
                </a:solidFill>
                <a:latin typeface="Verdana"/>
                <a:cs typeface="Verdana"/>
              </a:rPr>
              <a:t>.</a:t>
            </a:r>
          </a:p>
          <a:p>
            <a:pPr marL="457200" indent="-457200" algn="l" defTabSz="449263" eaLnBrk="1" hangingPunct="1">
              <a:spcBef>
                <a:spcPts val="775"/>
              </a:spcBef>
              <a:buClr>
                <a:schemeClr val="accent6"/>
              </a:buClr>
              <a:buSzPct val="12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1900" kern="0" dirty="0" smtClean="0">
              <a:solidFill>
                <a:srgbClr val="000000"/>
              </a:solidFill>
              <a:latin typeface="Verdana"/>
              <a:cs typeface="Verdana"/>
            </a:endParaRPr>
          </a:p>
          <a:p>
            <a:pPr marL="457200" indent="-457200" algn="l" defTabSz="449263" eaLnBrk="1" hangingPunct="1">
              <a:spcBef>
                <a:spcPts val="775"/>
              </a:spcBef>
              <a:buClr>
                <a:schemeClr val="accent6"/>
              </a:buClr>
              <a:buSzPct val="12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1900" kern="0" dirty="0" smtClean="0">
              <a:solidFill>
                <a:srgbClr val="000000"/>
              </a:solidFill>
              <a:latin typeface="Verdana"/>
              <a:cs typeface="Verdana"/>
            </a:endParaRPr>
          </a:p>
          <a:p>
            <a:pPr marL="457200" indent="-457200" algn="l" defTabSz="449263" eaLnBrk="1" hangingPunct="1">
              <a:spcBef>
                <a:spcPts val="775"/>
              </a:spcBef>
              <a:buClr>
                <a:schemeClr val="accent6"/>
              </a:buClr>
              <a:buSzPct val="12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1900" kern="0" dirty="0" smtClean="0">
              <a:solidFill>
                <a:srgbClr val="000000"/>
              </a:solidFill>
              <a:latin typeface="Verdana"/>
              <a:cs typeface="Verdana"/>
            </a:endParaRPr>
          </a:p>
          <a:p>
            <a:pPr marL="457200" indent="-457200" algn="l" defTabSz="449263" eaLnBrk="1" hangingPunct="1">
              <a:spcBef>
                <a:spcPts val="775"/>
              </a:spcBef>
              <a:buClr>
                <a:schemeClr val="accent6"/>
              </a:buClr>
              <a:buSzPct val="120000"/>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1200" kern="0" dirty="0" smtClean="0">
              <a:solidFill>
                <a:srgbClr val="000000"/>
              </a:solidFill>
              <a:latin typeface="Verdana"/>
              <a:cs typeface="Verdana"/>
            </a:endParaRPr>
          </a:p>
          <a:p>
            <a:pPr marL="457200" indent="-457200" algn="l" defTabSz="449263" eaLnBrk="1" hangingPunct="1">
              <a:spcBef>
                <a:spcPts val="775"/>
              </a:spcBef>
              <a:buClr>
                <a:schemeClr val="accent6"/>
              </a:buClr>
              <a:buSzPct val="120000"/>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800" kern="0" dirty="0" smtClean="0">
              <a:solidFill>
                <a:srgbClr val="000000"/>
              </a:solidFill>
              <a:latin typeface="Verdana"/>
              <a:cs typeface="Verdana"/>
            </a:endParaRPr>
          </a:p>
          <a:p>
            <a:pPr marL="457200" indent="-457200" algn="l" defTabSz="449263">
              <a:spcBef>
                <a:spcPts val="775"/>
              </a:spcBef>
              <a:buClr>
                <a:schemeClr val="accent6"/>
              </a:buClr>
              <a:buSzPct val="12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1900" i="1" kern="0" dirty="0" smtClean="0">
                <a:solidFill>
                  <a:srgbClr val="000000"/>
                </a:solidFill>
                <a:latin typeface="Verdana"/>
                <a:cs typeface="Verdana"/>
              </a:rPr>
              <a:t>Árbol de identidad grupal</a:t>
            </a:r>
            <a:r>
              <a:rPr lang="es-ES_tradnl" sz="1900" kern="0" dirty="0" smtClean="0">
                <a:solidFill>
                  <a:srgbClr val="000000"/>
                </a:solidFill>
                <a:latin typeface="Verdana"/>
                <a:cs typeface="Verdana"/>
              </a:rPr>
              <a:t> (</a:t>
            </a:r>
            <a:r>
              <a:rPr lang="es-ES_tradnl" sz="1900" kern="0" dirty="0" err="1" smtClean="0">
                <a:solidFill>
                  <a:srgbClr val="000000"/>
                </a:solidFill>
                <a:latin typeface="Verdana"/>
                <a:cs typeface="Verdana"/>
              </a:rPr>
              <a:t>p</a:t>
            </a:r>
            <a:r>
              <a:rPr lang="es-ES_tradnl" sz="1900" kern="0" dirty="0" smtClean="0">
                <a:solidFill>
                  <a:srgbClr val="000000"/>
                </a:solidFill>
                <a:latin typeface="Verdana"/>
                <a:cs typeface="Verdana"/>
              </a:rPr>
              <a:t>. 32): se puede utilizar para que los estudiantes analicen las características de los diferentes grupos de interés en cada problema identificado.</a:t>
            </a:r>
            <a:r>
              <a:rPr lang="es-ES_tradnl" sz="1900" b="1" kern="0" dirty="0" smtClean="0">
                <a:solidFill>
                  <a:srgbClr val="000000"/>
                </a:solidFill>
                <a:latin typeface="Verdana"/>
                <a:cs typeface="Verdana"/>
              </a:rPr>
              <a:t> </a:t>
            </a:r>
          </a:p>
          <a:p>
            <a:pPr marL="457200" indent="-457200" algn="l" defTabSz="449263" eaLnBrk="1" hangingPunct="1">
              <a:spcBef>
                <a:spcPts val="775"/>
              </a:spcBef>
              <a:buClr>
                <a:schemeClr val="accent6"/>
              </a:buClr>
              <a:buSzPct val="12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1900" kern="0" dirty="0" smtClean="0">
              <a:solidFill>
                <a:srgbClr val="000000"/>
              </a:solidFill>
              <a:latin typeface="Verdana"/>
              <a:cs typeface="Verdana"/>
            </a:endParaRPr>
          </a:p>
          <a:p>
            <a:pPr marL="457200" indent="-457200" defTabSz="449263" eaLnBrk="1" hangingPunct="1">
              <a:spcBef>
                <a:spcPts val="775"/>
              </a:spcBef>
              <a:buClr>
                <a:srgbClr val="04C2DC"/>
              </a:buClr>
              <a:buSzPct val="140000"/>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1900" kern="0" dirty="0">
              <a:solidFill>
                <a:srgbClr val="000000"/>
              </a:solidFill>
              <a:latin typeface="Verdana"/>
              <a:cs typeface="Verdana"/>
            </a:endParaRPr>
          </a:p>
          <a:p>
            <a:pPr defTabSz="449263" eaLnBrk="1" hangingPunct="1">
              <a:spcBef>
                <a:spcPts val="775"/>
              </a:spcBef>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800" kern="0" dirty="0">
              <a:solidFill>
                <a:srgbClr val="000000"/>
              </a:solidFill>
              <a:latin typeface="Verdana"/>
              <a:cs typeface="Verdana"/>
            </a:endParaRPr>
          </a:p>
        </p:txBody>
      </p:sp>
      <p:graphicFrame>
        <p:nvGraphicFramePr>
          <p:cNvPr id="12" name="Table 11"/>
          <p:cNvGraphicFramePr>
            <a:graphicFrameLocks noGrp="1"/>
          </p:cNvGraphicFramePr>
          <p:nvPr/>
        </p:nvGraphicFramePr>
        <p:xfrm>
          <a:off x="762000" y="3043535"/>
          <a:ext cx="7543800" cy="1341120"/>
        </p:xfrm>
        <a:graphic>
          <a:graphicData uri="http://schemas.openxmlformats.org/drawingml/2006/table">
            <a:tbl>
              <a:tblPr firstRow="1" bandRow="1">
                <a:tableStyleId>{616DA210-FB5B-4158-B5E0-FEB733F419BA}</a:tableStyleId>
              </a:tblPr>
              <a:tblGrid>
                <a:gridCol w="1143000"/>
                <a:gridCol w="1143000"/>
                <a:gridCol w="990600"/>
                <a:gridCol w="1371600"/>
                <a:gridCol w="1143000"/>
                <a:gridCol w="1752600"/>
              </a:tblGrid>
              <a:tr h="370840">
                <a:tc>
                  <a:txBody>
                    <a:bodyPr/>
                    <a:lstStyle/>
                    <a:p>
                      <a:pPr algn="ctr"/>
                      <a:r>
                        <a:rPr lang="fr-FR" sz="1100" dirty="0" smtClean="0">
                          <a:latin typeface="Verdana"/>
                          <a:cs typeface="Verdana"/>
                        </a:rPr>
                        <a:t>GRUPO</a:t>
                      </a:r>
                      <a:endParaRPr lang="fr-FR" sz="1100" dirty="0">
                        <a:latin typeface="Verdana"/>
                        <a:cs typeface="Verdana"/>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fr-FR" sz="1100" dirty="0" smtClean="0">
                          <a:latin typeface="Verdana"/>
                          <a:cs typeface="Verdana"/>
                        </a:rPr>
                        <a:t>SIMBOLOS</a:t>
                      </a:r>
                      <a:endParaRPr lang="fr-FR" sz="1100" dirty="0">
                        <a:latin typeface="Verdana"/>
                        <a:cs typeface="Verdana"/>
                      </a:endParaRPr>
                    </a:p>
                  </a:txBody>
                  <a:tcPr anchor="ctr">
                    <a:lnT w="12700" cap="flat" cmpd="sng" algn="ctr">
                      <a:solidFill>
                        <a:scrgbClr r="0" g="0" b="0"/>
                      </a:solidFill>
                      <a:prstDash val="solid"/>
                      <a:round/>
                      <a:headEnd type="none" w="med" len="med"/>
                      <a:tailEnd type="none" w="med" len="med"/>
                    </a:lnT>
                  </a:tcPr>
                </a:tc>
                <a:tc>
                  <a:txBody>
                    <a:bodyPr/>
                    <a:lstStyle/>
                    <a:p>
                      <a:pPr algn="ctr"/>
                      <a:r>
                        <a:rPr lang="fr-FR" sz="1100" dirty="0" smtClean="0">
                          <a:latin typeface="Verdana"/>
                          <a:cs typeface="Verdana"/>
                        </a:rPr>
                        <a:t>VALORES</a:t>
                      </a:r>
                      <a:endParaRPr lang="fr-FR" sz="1100" dirty="0">
                        <a:latin typeface="Verdana"/>
                        <a:cs typeface="Verdana"/>
                      </a:endParaRPr>
                    </a:p>
                  </a:txBody>
                  <a:tcPr anchor="ctr">
                    <a:lnT w="12700" cap="flat" cmpd="sng" algn="ctr">
                      <a:solidFill>
                        <a:scrgbClr r="0" g="0" b="0"/>
                      </a:solidFill>
                      <a:prstDash val="solid"/>
                      <a:round/>
                      <a:headEnd type="none" w="med" len="med"/>
                      <a:tailEnd type="none" w="med" len="med"/>
                    </a:lnT>
                  </a:tcPr>
                </a:tc>
                <a:tc>
                  <a:txBody>
                    <a:bodyPr/>
                    <a:lstStyle/>
                    <a:p>
                      <a:pPr algn="ctr"/>
                      <a:r>
                        <a:rPr lang="fr-FR" sz="1100" dirty="0" smtClean="0">
                          <a:latin typeface="Verdana"/>
                          <a:cs typeface="Verdana"/>
                        </a:rPr>
                        <a:t>TRADICIONES</a:t>
                      </a:r>
                      <a:endParaRPr lang="fr-FR" sz="1100" dirty="0">
                        <a:latin typeface="Verdana"/>
                        <a:cs typeface="Verdana"/>
                      </a:endParaRPr>
                    </a:p>
                  </a:txBody>
                  <a:tcPr anchor="ctr">
                    <a:lnT w="12700" cap="flat" cmpd="sng" algn="ctr">
                      <a:solidFill>
                        <a:scrgbClr r="0" g="0" b="0"/>
                      </a:solidFill>
                      <a:prstDash val="solid"/>
                      <a:round/>
                      <a:headEnd type="none" w="med" len="med"/>
                      <a:tailEnd type="none" w="med" len="med"/>
                    </a:lnT>
                  </a:tcPr>
                </a:tc>
                <a:tc>
                  <a:txBody>
                    <a:bodyPr/>
                    <a:lstStyle/>
                    <a:p>
                      <a:pPr algn="ctr"/>
                      <a:r>
                        <a:rPr lang="fr-FR" sz="1100" dirty="0" smtClean="0">
                          <a:latin typeface="Verdana"/>
                          <a:cs typeface="Verdana"/>
                        </a:rPr>
                        <a:t>CREENCIAS</a:t>
                      </a:r>
                      <a:endParaRPr lang="fr-FR" sz="1100" dirty="0">
                        <a:latin typeface="Verdana"/>
                        <a:cs typeface="Verdana"/>
                      </a:endParaRPr>
                    </a:p>
                  </a:txBody>
                  <a:tcPr anchor="ctr">
                    <a:lnT w="12700" cap="flat" cmpd="sng" algn="ctr">
                      <a:solidFill>
                        <a:scrgbClr r="0" g="0" b="0"/>
                      </a:solidFill>
                      <a:prstDash val="solid"/>
                      <a:round/>
                      <a:headEnd type="none" w="med" len="med"/>
                      <a:tailEnd type="none" w="med" len="med"/>
                    </a:lnT>
                  </a:tcPr>
                </a:tc>
                <a:tc>
                  <a:txBody>
                    <a:bodyPr/>
                    <a:lstStyle/>
                    <a:p>
                      <a:pPr algn="ctr"/>
                      <a:r>
                        <a:rPr lang="fr-FR" sz="1100" dirty="0" smtClean="0">
                          <a:latin typeface="Verdana"/>
                          <a:cs typeface="Verdana"/>
                        </a:rPr>
                        <a:t>MODOS DE</a:t>
                      </a:r>
                      <a:r>
                        <a:rPr lang="fr-FR" sz="1100" baseline="0" dirty="0" smtClean="0">
                          <a:latin typeface="Verdana"/>
                          <a:cs typeface="Verdana"/>
                        </a:rPr>
                        <a:t> COMPORTAMIENTO</a:t>
                      </a:r>
                      <a:endParaRPr lang="fr-FR" sz="1100" dirty="0">
                        <a:latin typeface="Verdana"/>
                        <a:cs typeface="Verdana"/>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fr-FR" sz="1200" dirty="0" err="1" smtClean="0">
                          <a:latin typeface="Verdana"/>
                          <a:cs typeface="Verdana"/>
                        </a:rPr>
                        <a:t>Carniceros</a:t>
                      </a:r>
                      <a:endParaRPr lang="fr-FR" sz="1200" dirty="0" smtClean="0">
                        <a:latin typeface="Verdana"/>
                        <a:cs typeface="Verdana"/>
                      </a:endParaRPr>
                    </a:p>
                  </a:txBody>
                  <a:tcPr anchor="ctr">
                    <a:lnL w="12700" cap="flat" cmpd="sng" algn="ctr">
                      <a:solidFill>
                        <a:scrgbClr r="0" g="0" b="0"/>
                      </a:solidFill>
                      <a:prstDash val="solid"/>
                      <a:round/>
                      <a:headEnd type="none" w="med" len="med"/>
                      <a:tailEnd type="none" w="med" len="med"/>
                    </a:lnL>
                  </a:tcPr>
                </a:tc>
                <a:tc>
                  <a:txBody>
                    <a:bodyPr/>
                    <a:lstStyle/>
                    <a:p>
                      <a:endParaRPr lang="fr-FR" sz="1200" dirty="0" smtClean="0">
                        <a:latin typeface="Verdana"/>
                        <a:cs typeface="Verdana"/>
                      </a:endParaRPr>
                    </a:p>
                    <a:p>
                      <a:endParaRPr lang="fr-FR" sz="1200" dirty="0">
                        <a:latin typeface="Verdana"/>
                        <a:cs typeface="Verdana"/>
                      </a:endParaRPr>
                    </a:p>
                  </a:txBody>
                  <a:tcPr/>
                </a:tc>
                <a:tc>
                  <a:txBody>
                    <a:bodyPr/>
                    <a:lstStyle/>
                    <a:p>
                      <a:endParaRPr lang="fr-FR" sz="1200">
                        <a:latin typeface="Verdana"/>
                        <a:cs typeface="Verdana"/>
                      </a:endParaRPr>
                    </a:p>
                  </a:txBody>
                  <a:tcPr/>
                </a:tc>
                <a:tc>
                  <a:txBody>
                    <a:bodyPr/>
                    <a:lstStyle/>
                    <a:p>
                      <a:endParaRPr lang="fr-FR" sz="1200" dirty="0">
                        <a:latin typeface="Verdana"/>
                        <a:cs typeface="Verdana"/>
                      </a:endParaRPr>
                    </a:p>
                  </a:txBody>
                  <a:tcPr/>
                </a:tc>
                <a:tc>
                  <a:txBody>
                    <a:bodyPr/>
                    <a:lstStyle/>
                    <a:p>
                      <a:endParaRPr lang="fr-FR" sz="1200" dirty="0">
                        <a:latin typeface="Verdana"/>
                        <a:cs typeface="Verdana"/>
                      </a:endParaRPr>
                    </a:p>
                  </a:txBody>
                  <a:tcPr/>
                </a:tc>
                <a:tc>
                  <a:txBody>
                    <a:bodyPr/>
                    <a:lstStyle/>
                    <a:p>
                      <a:endParaRPr lang="fr-FR" sz="1200" dirty="0">
                        <a:latin typeface="Verdana"/>
                        <a:cs typeface="Verdana"/>
                      </a:endParaRPr>
                    </a:p>
                  </a:txBody>
                  <a:tcPr>
                    <a:lnR w="12700" cap="flat" cmpd="sng" algn="ctr">
                      <a:solidFill>
                        <a:scrgbClr r="0" g="0" b="0"/>
                      </a:solidFill>
                      <a:prstDash val="solid"/>
                      <a:round/>
                      <a:headEnd type="none" w="med" len="med"/>
                      <a:tailEnd type="none" w="med" len="med"/>
                    </a:lnR>
                  </a:tcPr>
                </a:tc>
              </a:tr>
              <a:tr h="370840">
                <a:tc>
                  <a:txBody>
                    <a:bodyPr/>
                    <a:lstStyle/>
                    <a:p>
                      <a:r>
                        <a:rPr lang="fr-FR" sz="1200" dirty="0" err="1" smtClean="0">
                          <a:latin typeface="Verdana"/>
                          <a:cs typeface="Verdana"/>
                        </a:rPr>
                        <a:t>Vendedoras</a:t>
                      </a:r>
                      <a:r>
                        <a:rPr lang="fr-FR" sz="1200" baseline="0" dirty="0" smtClean="0">
                          <a:latin typeface="Verdana"/>
                          <a:cs typeface="Verdana"/>
                        </a:rPr>
                        <a:t> de flores</a:t>
                      </a:r>
                      <a:endParaRPr lang="fr-FR" sz="1200" dirty="0">
                        <a:latin typeface="Verdana"/>
                        <a:cs typeface="Verdana"/>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endParaRPr lang="fr-FR" sz="120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endParaRPr lang="fr-FR" sz="120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endParaRPr lang="fr-FR" sz="120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endParaRPr lang="fr-FR" sz="120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endParaRPr lang="fr-FR" sz="1200" dirty="0">
                        <a:latin typeface="Verdana"/>
                        <a:cs typeface="Verdana"/>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8"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61</a:t>
            </a:fld>
            <a:endParaRPr lang="es-CO" dirty="0"/>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68313" y="315913"/>
            <a:ext cx="8229600" cy="925093"/>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Identificación de problemas</a:t>
            </a:r>
            <a:endParaRPr lang="es-ES_tradnl" sz="2500" dirty="0" smtClean="0">
              <a:solidFill>
                <a:schemeClr val="bg1"/>
              </a:solidFill>
              <a:latin typeface="Verdana"/>
              <a:ea typeface="Times New Roman" pitchFamily="26" charset="0"/>
              <a:cs typeface="Verdana"/>
            </a:endParaRPr>
          </a:p>
        </p:txBody>
      </p:sp>
      <p:sp>
        <p:nvSpPr>
          <p:cNvPr id="32772" name="AutoShape 4"/>
          <p:cNvSpPr>
            <a:spLocks noChangeArrowheads="1"/>
          </p:cNvSpPr>
          <p:nvPr/>
        </p:nvSpPr>
        <p:spPr bwMode="auto">
          <a:xfrm>
            <a:off x="539750" y="1587333"/>
            <a:ext cx="7993063" cy="4432467"/>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pPr>
              <a:defRPr/>
            </a:pPr>
            <a:endParaRPr lang="es-ES_tradnl">
              <a:latin typeface="Verdana"/>
              <a:cs typeface="Verdana"/>
            </a:endParaRPr>
          </a:p>
        </p:txBody>
      </p:sp>
      <p:sp>
        <p:nvSpPr>
          <p:cNvPr id="11" name="Rectangle 3"/>
          <p:cNvSpPr txBox="1">
            <a:spLocks noChangeArrowheads="1"/>
          </p:cNvSpPr>
          <p:nvPr/>
        </p:nvSpPr>
        <p:spPr bwMode="auto">
          <a:xfrm>
            <a:off x="718707" y="1795131"/>
            <a:ext cx="7680281" cy="2879725"/>
          </a:xfrm>
          <a:prstGeom prst="rect">
            <a:avLst/>
          </a:prstGeom>
          <a:noFill/>
          <a:ln w="9525">
            <a:noFill/>
            <a:miter lim="800000"/>
            <a:headEnd/>
            <a:tailEnd/>
          </a:ln>
          <a:effectLst/>
        </p:spPr>
        <p:txBody>
          <a:bodyPr lIns="90000" tIns="46800" rIns="90000" bIns="46800">
            <a:prstTxWarp prst="textNoShape">
              <a:avLst/>
            </a:prstTxWarp>
          </a:bodyPr>
          <a:lstStyle/>
          <a:p>
            <a:pPr algn="l" defTabSz="449263" eaLnBrk="1" hangingPunct="1">
              <a:spcBef>
                <a:spcPts val="775"/>
              </a:spcBef>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200" b="1" u="sng" kern="0" dirty="0" smtClean="0">
                <a:solidFill>
                  <a:srgbClr val="333399"/>
                </a:solidFill>
                <a:latin typeface="Verdana"/>
                <a:cs typeface="Verdana"/>
              </a:rPr>
              <a:t>Actividad</a:t>
            </a:r>
            <a:r>
              <a:rPr lang="es-ES_tradnl" sz="2200" b="1" kern="0" dirty="0" smtClean="0">
                <a:solidFill>
                  <a:srgbClr val="333399"/>
                </a:solidFill>
                <a:latin typeface="Verdana"/>
                <a:cs typeface="Verdana"/>
              </a:rPr>
              <a:t>: </a:t>
            </a:r>
            <a:r>
              <a:rPr lang="es-ES_tradnl" sz="2200" b="1" i="1" dirty="0" err="1" smtClean="0">
                <a:solidFill>
                  <a:schemeClr val="accent2"/>
                </a:solidFill>
                <a:latin typeface="Verdana"/>
                <a:cs typeface="Verdana"/>
              </a:rPr>
              <a:t>Mapeando</a:t>
            </a:r>
            <a:r>
              <a:rPr lang="es-ES_tradnl" sz="2200" b="1" i="1" dirty="0" smtClean="0">
                <a:solidFill>
                  <a:schemeClr val="accent2"/>
                </a:solidFill>
                <a:latin typeface="Verdana"/>
                <a:cs typeface="Verdana"/>
              </a:rPr>
              <a:t> </a:t>
            </a:r>
            <a:r>
              <a:rPr lang="es-ES_tradnl" sz="2200" b="1" i="1" dirty="0">
                <a:solidFill>
                  <a:schemeClr val="accent2"/>
                </a:solidFill>
                <a:latin typeface="Verdana"/>
                <a:cs typeface="Verdana"/>
              </a:rPr>
              <a:t>mi comunidad </a:t>
            </a:r>
            <a:r>
              <a:rPr lang="es-ES_tradnl" sz="2000" dirty="0" smtClean="0">
                <a:solidFill>
                  <a:srgbClr val="000000"/>
                </a:solidFill>
                <a:latin typeface="Verdana"/>
                <a:cs typeface="Verdana"/>
              </a:rPr>
              <a:t>(Formato 1)</a:t>
            </a:r>
          </a:p>
          <a:p>
            <a:pPr algn="l" defTabSz="449263" eaLnBrk="1" hangingPunct="1">
              <a:spcBef>
                <a:spcPts val="775"/>
              </a:spcBef>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400" u="sng" dirty="0" smtClean="0">
              <a:solidFill>
                <a:srgbClr val="000000"/>
              </a:solidFill>
              <a:latin typeface="Verdana"/>
              <a:cs typeface="Verdana"/>
            </a:endParaRPr>
          </a:p>
          <a:p>
            <a:pPr marL="457200" indent="-457200" algn="l" defTabSz="449263" eaLnBrk="1" hangingPunct="1">
              <a:spcBef>
                <a:spcPts val="775"/>
              </a:spcBef>
              <a:spcAft>
                <a:spcPts val="600"/>
              </a:spcAft>
              <a:buClr>
                <a:schemeClr val="accent6"/>
              </a:buClr>
              <a:buSzPct val="14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100" dirty="0" smtClean="0">
                <a:solidFill>
                  <a:srgbClr val="000000"/>
                </a:solidFill>
                <a:latin typeface="Verdana"/>
                <a:cs typeface="Verdana"/>
              </a:rPr>
              <a:t>Lluvia de ideas acerca de la noción de Comunidad. </a:t>
            </a:r>
          </a:p>
          <a:p>
            <a:pPr marL="457200" indent="-457200" algn="l" defTabSz="449263" eaLnBrk="1" hangingPunct="1">
              <a:spcBef>
                <a:spcPts val="775"/>
              </a:spcBef>
              <a:spcAft>
                <a:spcPts val="600"/>
              </a:spcAft>
              <a:buClr>
                <a:schemeClr val="accent6"/>
              </a:buClr>
              <a:buSzPct val="14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100" dirty="0" smtClean="0">
                <a:solidFill>
                  <a:srgbClr val="000000"/>
                </a:solidFill>
                <a:latin typeface="Verdana"/>
                <a:cs typeface="Verdana"/>
              </a:rPr>
              <a:t>Mapa o un diagrama de la propia comunidad, con las características que son más importantes para ellos y los límites de la comunidad. </a:t>
            </a:r>
          </a:p>
          <a:p>
            <a:pPr marL="457200" lvl="0" indent="-457200" algn="l" defTabSz="449263">
              <a:spcBef>
                <a:spcPts val="775"/>
              </a:spcBef>
              <a:spcAft>
                <a:spcPts val="600"/>
              </a:spcAft>
              <a:buClr>
                <a:schemeClr val="accent6"/>
              </a:buClr>
              <a:buSzPct val="14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100" dirty="0" smtClean="0">
                <a:solidFill>
                  <a:srgbClr val="000000"/>
                </a:solidFill>
                <a:latin typeface="Verdana"/>
                <a:cs typeface="Verdana"/>
              </a:rPr>
              <a:t>Dibujos de las comunidades, por parejas. </a:t>
            </a:r>
          </a:p>
          <a:p>
            <a:pPr marL="457200" indent="-457200" algn="l" defTabSz="449263" eaLnBrk="1" hangingPunct="1">
              <a:spcBef>
                <a:spcPts val="775"/>
              </a:spcBef>
              <a:spcAft>
                <a:spcPts val="600"/>
              </a:spcAft>
              <a:buClr>
                <a:schemeClr val="accent6"/>
              </a:buClr>
              <a:buSzPct val="14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100" dirty="0" smtClean="0">
                <a:solidFill>
                  <a:srgbClr val="000000"/>
                </a:solidFill>
                <a:latin typeface="Verdana"/>
                <a:cs typeface="Verdana"/>
              </a:rPr>
              <a:t>Mural grupal.</a:t>
            </a:r>
          </a:p>
          <a:p>
            <a:pPr marL="457200" indent="-457200" algn="l" defTabSz="449263" eaLnBrk="1" hangingPunct="1">
              <a:spcBef>
                <a:spcPts val="775"/>
              </a:spcBef>
              <a:spcAft>
                <a:spcPts val="600"/>
              </a:spcAft>
              <a:buClr>
                <a:schemeClr val="accent6"/>
              </a:buClr>
              <a:buSzPct val="140000"/>
              <a:buFont typeface="+mj-lt"/>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100" dirty="0" smtClean="0">
                <a:solidFill>
                  <a:srgbClr val="000000"/>
                </a:solidFill>
                <a:latin typeface="Verdana"/>
                <a:cs typeface="Verdana"/>
              </a:rPr>
              <a:t>Mapear (identificar) problemas </a:t>
            </a:r>
            <a:r>
              <a:rPr lang="es-ES_tradnl" sz="2100" dirty="0">
                <a:solidFill>
                  <a:srgbClr val="000000"/>
                </a:solidFill>
                <a:latin typeface="Verdana"/>
                <a:cs typeface="Verdana"/>
              </a:rPr>
              <a:t>de violaciones de DDHH en sus comunidades y </a:t>
            </a:r>
            <a:r>
              <a:rPr lang="es-ES_tradnl" sz="2100" dirty="0" smtClean="0">
                <a:solidFill>
                  <a:srgbClr val="000000"/>
                </a:solidFill>
                <a:latin typeface="Verdana"/>
                <a:cs typeface="Verdana"/>
              </a:rPr>
              <a:t>reflexionar </a:t>
            </a:r>
            <a:r>
              <a:rPr lang="es-ES_tradnl" sz="2100" dirty="0">
                <a:solidFill>
                  <a:srgbClr val="000000"/>
                </a:solidFill>
                <a:latin typeface="Verdana"/>
                <a:cs typeface="Verdana"/>
              </a:rPr>
              <a:t>sobre </a:t>
            </a:r>
            <a:r>
              <a:rPr lang="es-ES_tradnl" sz="2100" dirty="0" smtClean="0">
                <a:solidFill>
                  <a:srgbClr val="000000"/>
                </a:solidFill>
                <a:latin typeface="Verdana"/>
                <a:cs typeface="Verdana"/>
              </a:rPr>
              <a:t>ellos</a:t>
            </a:r>
            <a:r>
              <a:rPr lang="es-ES_tradnl" sz="2100" dirty="0">
                <a:solidFill>
                  <a:srgbClr val="000000"/>
                </a:solidFill>
                <a:latin typeface="Verdana"/>
                <a:cs typeface="Verdana"/>
              </a:rPr>
              <a:t>. </a:t>
            </a:r>
          </a:p>
          <a:p>
            <a:pPr marL="457200" indent="-457200" defTabSz="449263" eaLnBrk="1" hangingPunct="1">
              <a:spcBef>
                <a:spcPts val="775"/>
              </a:spcBef>
              <a:buClr>
                <a:srgbClr val="04C2DC"/>
              </a:buClr>
              <a:buSzPct val="140000"/>
              <a:buFont typeface="Swis721 Ex BT" pitchFamily="34"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kern="0" dirty="0">
              <a:solidFill>
                <a:srgbClr val="000000"/>
              </a:solidFill>
              <a:latin typeface="Verdana"/>
              <a:cs typeface="Verdana"/>
            </a:endParaRPr>
          </a:p>
          <a:p>
            <a:pPr marL="457200" indent="-457200" defTabSz="449263" eaLnBrk="1" hangingPunct="1">
              <a:spcBef>
                <a:spcPts val="775"/>
              </a:spcBef>
              <a:buClr>
                <a:srgbClr val="04C2DC"/>
              </a:buClr>
              <a:buSzPct val="140000"/>
              <a:buFont typeface="Swis721 Ex BT" pitchFamily="34"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kern="0" dirty="0">
              <a:solidFill>
                <a:srgbClr val="000000"/>
              </a:solidFill>
              <a:latin typeface="Verdana"/>
              <a:cs typeface="Verdana"/>
            </a:endParaRPr>
          </a:p>
          <a:p>
            <a:pPr marL="457200" indent="-457200" defTabSz="449263" eaLnBrk="1" hangingPunct="1">
              <a:spcBef>
                <a:spcPts val="775"/>
              </a:spcBef>
              <a:buClr>
                <a:srgbClr val="04C2DC"/>
              </a:buClr>
              <a:buSzPct val="140000"/>
              <a:buFont typeface="Swis721 Ex BT" pitchFamily="34"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kern="0" dirty="0">
              <a:solidFill>
                <a:srgbClr val="000000"/>
              </a:solidFill>
              <a:latin typeface="Verdana"/>
              <a:cs typeface="Verdana"/>
            </a:endParaRPr>
          </a:p>
          <a:p>
            <a:pPr defTabSz="449263" eaLnBrk="1" hangingPunct="1">
              <a:spcBef>
                <a:spcPts val="775"/>
              </a:spcBef>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kern="0" dirty="0">
              <a:solidFill>
                <a:srgbClr val="000000"/>
              </a:solidFill>
              <a:latin typeface="Verdana"/>
              <a:cs typeface="Verdana"/>
            </a:endParaRPr>
          </a:p>
        </p:txBody>
      </p:sp>
      <p:sp>
        <p:nvSpPr>
          <p:cNvPr id="7"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62</a:t>
            </a:fld>
            <a:endParaRPr lang="es-CO" dirty="0"/>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68313" y="301482"/>
            <a:ext cx="8229600" cy="968383"/>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Identificación de problemas</a:t>
            </a:r>
            <a:endParaRPr lang="es-ES_tradnl" sz="2500" b="1" dirty="0" smtClean="0">
              <a:solidFill>
                <a:schemeClr val="bg1"/>
              </a:solidFill>
              <a:latin typeface="Verdana"/>
              <a:ea typeface="Times New Roman" pitchFamily="26" charset="0"/>
              <a:cs typeface="Verdana"/>
            </a:endParaRPr>
          </a:p>
        </p:txBody>
      </p:sp>
      <p:sp>
        <p:nvSpPr>
          <p:cNvPr id="36869" name="AutoShape 4"/>
          <p:cNvSpPr>
            <a:spLocks noChangeArrowheads="1"/>
          </p:cNvSpPr>
          <p:nvPr/>
        </p:nvSpPr>
        <p:spPr bwMode="auto">
          <a:xfrm>
            <a:off x="539750" y="1601763"/>
            <a:ext cx="7993063" cy="4418037"/>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36871" name="Rectangle 3"/>
          <p:cNvSpPr txBox="1">
            <a:spLocks noChangeArrowheads="1"/>
          </p:cNvSpPr>
          <p:nvPr/>
        </p:nvSpPr>
        <p:spPr bwMode="auto">
          <a:xfrm>
            <a:off x="762000" y="1620450"/>
            <a:ext cx="7561263" cy="2879725"/>
          </a:xfrm>
          <a:prstGeom prst="rect">
            <a:avLst/>
          </a:prstGeom>
          <a:noFill/>
          <a:ln w="9525">
            <a:noFill/>
            <a:miter lim="800000"/>
            <a:headEnd/>
            <a:tailEnd/>
          </a:ln>
        </p:spPr>
        <p:txBody>
          <a:bodyPr lIns="90000" tIns="46800" rIns="90000" bIns="46800">
            <a:prstTxWarp prst="textNoShape">
              <a:avLst/>
            </a:prstTxWarp>
          </a:bodyPr>
          <a:lstStyle/>
          <a:p>
            <a:pPr defTabSz="449263"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000" b="1" u="sng" dirty="0">
                <a:solidFill>
                  <a:srgbClr val="333399"/>
                </a:solidFill>
                <a:latin typeface="Verdana"/>
                <a:cs typeface="Verdana"/>
              </a:rPr>
              <a:t>Actividad</a:t>
            </a:r>
            <a:r>
              <a:rPr lang="es-ES_tradnl" sz="2000" b="1" dirty="0">
                <a:solidFill>
                  <a:srgbClr val="333399"/>
                </a:solidFill>
                <a:latin typeface="Verdana"/>
                <a:cs typeface="Verdana"/>
              </a:rPr>
              <a:t> para complementar el análisis de los </a:t>
            </a:r>
            <a:r>
              <a:rPr lang="es-ES_tradnl" sz="2000" b="1" dirty="0" smtClean="0">
                <a:solidFill>
                  <a:srgbClr val="333399"/>
                </a:solidFill>
                <a:latin typeface="Verdana"/>
                <a:cs typeface="Verdana"/>
              </a:rPr>
              <a:t>problemas</a:t>
            </a:r>
            <a:r>
              <a:rPr lang="es-ES_tradnl" i="1" dirty="0" smtClean="0">
                <a:solidFill>
                  <a:srgbClr val="000000"/>
                </a:solidFill>
                <a:latin typeface="Verdana"/>
                <a:cs typeface="Verdana"/>
              </a:rPr>
              <a:t>, Tomada </a:t>
            </a:r>
            <a:r>
              <a:rPr lang="es-ES_tradnl" i="1" dirty="0">
                <a:solidFill>
                  <a:srgbClr val="000000"/>
                </a:solidFill>
                <a:latin typeface="Verdana"/>
                <a:cs typeface="Verdana"/>
              </a:rPr>
              <a:t>de</a:t>
            </a:r>
            <a:r>
              <a:rPr lang="es-ES_tradnl" dirty="0">
                <a:solidFill>
                  <a:srgbClr val="000000"/>
                </a:solidFill>
                <a:latin typeface="Verdana"/>
                <a:cs typeface="Verdana"/>
              </a:rPr>
              <a:t>:</a:t>
            </a:r>
            <a:r>
              <a:rPr lang="es-ES_tradnl" dirty="0" smtClean="0">
                <a:solidFill>
                  <a:srgbClr val="000000"/>
                </a:solidFill>
                <a:latin typeface="Verdana"/>
                <a:cs typeface="Verdana"/>
              </a:rPr>
              <a:t> (B,3,3, </a:t>
            </a:r>
            <a:r>
              <a:rPr lang="es-ES_tradnl" dirty="0" err="1" smtClean="0">
                <a:solidFill>
                  <a:srgbClr val="000000"/>
                </a:solidFill>
                <a:latin typeface="Verdana"/>
                <a:cs typeface="Verdana"/>
              </a:rPr>
              <a:t>p</a:t>
            </a:r>
            <a:r>
              <a:rPr lang="es-ES_tradnl" dirty="0" smtClean="0">
                <a:solidFill>
                  <a:srgbClr val="000000"/>
                </a:solidFill>
                <a:latin typeface="Verdana"/>
                <a:cs typeface="Verdana"/>
              </a:rPr>
              <a:t>. 154)</a:t>
            </a:r>
            <a:endParaRPr lang="es-ES_tradnl" dirty="0">
              <a:solidFill>
                <a:srgbClr val="000000"/>
              </a:solidFill>
              <a:latin typeface="Verdana"/>
              <a:cs typeface="Verdana"/>
            </a:endParaRPr>
          </a:p>
        </p:txBody>
      </p:sp>
      <p:graphicFrame>
        <p:nvGraphicFramePr>
          <p:cNvPr id="36866" name="Object 2"/>
          <p:cNvGraphicFramePr>
            <a:graphicFrameLocks noChangeAspect="1"/>
          </p:cNvGraphicFramePr>
          <p:nvPr>
            <p:extLst>
              <p:ext uri="{D42A27DB-BD31-4B8C-83A1-F6EECF244321}">
                <p14:modId xmlns:p14="http://schemas.microsoft.com/office/powerpoint/2010/main" val="3903669843"/>
              </p:ext>
            </p:extLst>
          </p:nvPr>
        </p:nvGraphicFramePr>
        <p:xfrm>
          <a:off x="899969" y="2454600"/>
          <a:ext cx="7315200" cy="3432962"/>
        </p:xfrm>
        <a:graphic>
          <a:graphicData uri="http://schemas.openxmlformats.org/presentationml/2006/ole">
            <mc:AlternateContent xmlns:mc="http://schemas.openxmlformats.org/markup-compatibility/2006">
              <mc:Choice xmlns:v="urn:schemas-microsoft-com:vml" Requires="v">
                <p:oleObj spid="_x0000_s95236" name="Document" r:id="rId4" imgW="6845048" imgH="6070377" progId="Word.Document.12">
                  <p:link updateAutomatic="1"/>
                </p:oleObj>
              </mc:Choice>
              <mc:Fallback>
                <p:oleObj name="Document" r:id="rId4" imgW="6845048" imgH="6070377"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969" y="2454600"/>
                        <a:ext cx="7315200" cy="34329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63</a:t>
            </a:fld>
            <a:endParaRPr lang="es-CO" dirty="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indu-1"/>
          <p:cNvPicPr>
            <a:picLocks noChangeAspect="1" noChangeArrowheads="1"/>
          </p:cNvPicPr>
          <p:nvPr/>
        </p:nvPicPr>
        <p:blipFill>
          <a:blip r:embed="rId3"/>
          <a:srcRect/>
          <a:stretch>
            <a:fillRect/>
          </a:stretch>
        </p:blipFill>
        <p:spPr bwMode="auto">
          <a:xfrm>
            <a:off x="504825" y="2120901"/>
            <a:ext cx="4241800" cy="2901950"/>
          </a:xfrm>
          <a:prstGeom prst="rect">
            <a:avLst/>
          </a:prstGeom>
          <a:noFill/>
          <a:ln w="9525">
            <a:noFill/>
            <a:miter lim="800000"/>
            <a:headEnd/>
            <a:tailEnd/>
          </a:ln>
          <a:effectLst/>
        </p:spPr>
      </p:pic>
      <p:sp>
        <p:nvSpPr>
          <p:cNvPr id="40963" name="Rectangle 2"/>
          <p:cNvSpPr>
            <a:spLocks noGrp="1" noChangeArrowheads="1"/>
          </p:cNvSpPr>
          <p:nvPr>
            <p:ph type="title"/>
          </p:nvPr>
        </p:nvSpPr>
        <p:spPr>
          <a:xfrm>
            <a:off x="468313" y="315913"/>
            <a:ext cx="8229600" cy="896232"/>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Selección del problema</a:t>
            </a:r>
            <a:endParaRPr lang="es-ES_tradnl" sz="2500" b="1" dirty="0" smtClean="0">
              <a:solidFill>
                <a:schemeClr val="bg1"/>
              </a:solidFill>
              <a:latin typeface="Verdana"/>
              <a:ea typeface="Times New Roman" pitchFamily="26" charset="0"/>
              <a:cs typeface="Verdana"/>
            </a:endParaRPr>
          </a:p>
        </p:txBody>
      </p:sp>
      <p:sp>
        <p:nvSpPr>
          <p:cNvPr id="38916" name="Rectangle 3"/>
          <p:cNvSpPr>
            <a:spLocks noGrp="1" noChangeArrowheads="1"/>
          </p:cNvSpPr>
          <p:nvPr>
            <p:ph type="body" idx="1"/>
          </p:nvPr>
        </p:nvSpPr>
        <p:spPr>
          <a:xfrm>
            <a:off x="762000" y="1786097"/>
            <a:ext cx="7569200" cy="2879725"/>
          </a:xfrm>
        </p:spPr>
        <p:txBody>
          <a:bodyPr/>
          <a:lstStyle/>
          <a:p>
            <a:pPr eaLnBrk="1" hangingPunct="1">
              <a:spcBef>
                <a:spcPts val="775"/>
              </a:spcBef>
              <a:spcAft>
                <a:spcPts val="600"/>
              </a:spcAft>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200" b="1" u="sng" dirty="0" smtClean="0">
                <a:solidFill>
                  <a:srgbClr val="333399"/>
                </a:solidFill>
                <a:latin typeface="Verdana"/>
                <a:cs typeface="Verdana"/>
              </a:rPr>
              <a:t>Actividad</a:t>
            </a:r>
            <a:r>
              <a:rPr lang="es-ES_tradnl" sz="2200" b="1" dirty="0" smtClean="0">
                <a:solidFill>
                  <a:srgbClr val="333399"/>
                </a:solidFill>
                <a:latin typeface="Verdana"/>
                <a:cs typeface="Verdana"/>
              </a:rPr>
              <a:t>: </a:t>
            </a:r>
            <a:r>
              <a:rPr lang="es-ES_tradnl" sz="2200" b="1" i="1" dirty="0" smtClean="0">
                <a:solidFill>
                  <a:srgbClr val="333399"/>
                </a:solidFill>
                <a:latin typeface="Verdana"/>
                <a:cs typeface="Verdana"/>
              </a:rPr>
              <a:t>Parábola de la equidad </a:t>
            </a:r>
            <a:r>
              <a:rPr lang="es-ES_tradnl" sz="2200" dirty="0" smtClean="0">
                <a:latin typeface="Verdana"/>
                <a:cs typeface="Verdana"/>
              </a:rPr>
              <a:t>(A,2,4, </a:t>
            </a:r>
            <a:r>
              <a:rPr lang="es-ES_tradnl" sz="2200" dirty="0" err="1" smtClean="0">
                <a:latin typeface="Verdana"/>
                <a:cs typeface="Verdana"/>
              </a:rPr>
              <a:t>p</a:t>
            </a:r>
            <a:r>
              <a:rPr lang="es-ES_tradnl" sz="2200" dirty="0" smtClean="0">
                <a:latin typeface="Verdana"/>
                <a:cs typeface="Verdana"/>
              </a:rPr>
              <a:t>. 86)</a:t>
            </a:r>
          </a:p>
          <a:p>
            <a:pPr eaLnBrk="1" hangingPunct="1">
              <a:spcBef>
                <a:spcPts val="775"/>
              </a:spcBef>
              <a:spcAft>
                <a:spcPts val="600"/>
              </a:spcAft>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dirty="0" smtClean="0">
              <a:latin typeface="Verdana"/>
              <a:cs typeface="Verdana"/>
            </a:endParaRPr>
          </a:p>
          <a:p>
            <a:pPr eaLnBrk="1" hangingPunct="1">
              <a:spcBef>
                <a:spcPts val="775"/>
              </a:spcBef>
              <a:spcAft>
                <a:spcPts val="600"/>
              </a:spcAft>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dirty="0" smtClean="0">
              <a:latin typeface="Verdana"/>
              <a:cs typeface="Verdana"/>
            </a:endParaRPr>
          </a:p>
          <a:p>
            <a:pPr eaLnBrk="1" hangingPunct="1">
              <a:spcBef>
                <a:spcPts val="775"/>
              </a:spcBef>
              <a:spcAft>
                <a:spcPts val="600"/>
              </a:spcAft>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dirty="0" smtClean="0">
              <a:latin typeface="Verdana"/>
              <a:cs typeface="Verdana"/>
            </a:endParaRPr>
          </a:p>
          <a:p>
            <a:pPr eaLnBrk="1" hangingPunct="1">
              <a:spcBef>
                <a:spcPts val="775"/>
              </a:spcBef>
              <a:spcAft>
                <a:spcPts val="600"/>
              </a:spcAft>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dirty="0" smtClean="0">
              <a:latin typeface="Verdana"/>
              <a:cs typeface="Verdana"/>
            </a:endParaRPr>
          </a:p>
          <a:p>
            <a:pPr eaLnBrk="1" hangingPunct="1">
              <a:spcBef>
                <a:spcPts val="775"/>
              </a:spcBef>
              <a:spcAft>
                <a:spcPts val="600"/>
              </a:spcAft>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s-ES_tradnl" sz="2200" dirty="0" smtClean="0">
              <a:latin typeface="Verdana"/>
              <a:cs typeface="Verdana"/>
            </a:endParaRPr>
          </a:p>
          <a:p>
            <a:pPr marL="0" indent="0" algn="ctr" eaLnBrk="1" hangingPunct="1">
              <a:spcBef>
                <a:spcPts val="775"/>
              </a:spcBef>
              <a:spcAft>
                <a:spcPts val="600"/>
              </a:spcAft>
              <a:buClr>
                <a:srgbClr val="04C2DC"/>
              </a:buClr>
              <a:buSzPct val="140000"/>
              <a:buFont typeface="Swis721 Ex BT" pitchFamily="34" charset="0"/>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s-ES_tradnl" sz="2100" b="1" dirty="0" smtClean="0">
                <a:solidFill>
                  <a:srgbClr val="333399"/>
                </a:solidFill>
                <a:latin typeface="Verdana"/>
                <a:cs typeface="Verdana"/>
              </a:rPr>
              <a:t>¿Cuál es un procedimiento justo para tomar decisiones grupales, intentando que todos queden conformes con la decisión que se tome?</a:t>
            </a:r>
            <a:r>
              <a:rPr lang="es-ES_tradnl" sz="2100" dirty="0" smtClean="0">
                <a:solidFill>
                  <a:srgbClr val="333399"/>
                </a:solidFill>
                <a:latin typeface="Verdana"/>
                <a:cs typeface="Verdana"/>
              </a:rPr>
              <a:t> </a:t>
            </a:r>
          </a:p>
        </p:txBody>
      </p:sp>
      <p:sp>
        <p:nvSpPr>
          <p:cNvPr id="40965" name="AutoShape 4"/>
          <p:cNvSpPr>
            <a:spLocks noChangeArrowheads="1"/>
          </p:cNvSpPr>
          <p:nvPr/>
        </p:nvSpPr>
        <p:spPr bwMode="auto">
          <a:xfrm>
            <a:off x="539750" y="1630624"/>
            <a:ext cx="7993063" cy="4389176"/>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7"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64</a:t>
            </a:fld>
            <a:endParaRPr lang="es-CO" dirty="0"/>
          </a:p>
        </p:txBody>
      </p:sp>
      <p:sp>
        <p:nvSpPr>
          <p:cNvPr id="6" name="Text Box 4"/>
          <p:cNvSpPr txBox="1">
            <a:spLocks noChangeArrowheads="1"/>
          </p:cNvSpPr>
          <p:nvPr/>
        </p:nvSpPr>
        <p:spPr bwMode="auto">
          <a:xfrm>
            <a:off x="4756150" y="2314533"/>
            <a:ext cx="3816350" cy="2577628"/>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s-CO" sz="1900" dirty="0">
                <a:latin typeface="Verdana"/>
                <a:cs typeface="Verdana"/>
              </a:rPr>
              <a:t>Annapurna está buscando a una jardinera para su casa y debe elegir entre: </a:t>
            </a:r>
          </a:p>
          <a:p>
            <a:pPr algn="l">
              <a:spcBef>
                <a:spcPct val="50000"/>
              </a:spcBef>
            </a:pPr>
            <a:r>
              <a:rPr lang="es-CO" sz="1900" dirty="0">
                <a:latin typeface="Verdana"/>
                <a:cs typeface="Verdana"/>
              </a:rPr>
              <a:t>-Dinu, que es la más pobre</a:t>
            </a:r>
          </a:p>
          <a:p>
            <a:pPr algn="l">
              <a:spcBef>
                <a:spcPct val="50000"/>
              </a:spcBef>
            </a:pPr>
            <a:r>
              <a:rPr lang="es-CO" sz="1900" dirty="0">
                <a:latin typeface="Verdana"/>
                <a:cs typeface="Verdana"/>
              </a:rPr>
              <a:t>-Rogini: la más enferma</a:t>
            </a:r>
          </a:p>
          <a:p>
            <a:pPr algn="l">
              <a:spcBef>
                <a:spcPct val="50000"/>
              </a:spcBef>
            </a:pPr>
            <a:r>
              <a:rPr lang="es-CO" sz="1900" dirty="0">
                <a:latin typeface="Verdana"/>
                <a:cs typeface="Verdana"/>
              </a:rPr>
              <a:t>-Bishanno: la mas desdichada</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772150" y="3536950"/>
            <a:ext cx="2374900" cy="1003300"/>
          </a:xfrm>
          <a:prstGeom prst="rect">
            <a:avLst/>
          </a:prstGeom>
        </p:spPr>
      </p:pic>
      <p:pic>
        <p:nvPicPr>
          <p:cNvPr id="16" name="Picture 15"/>
          <p:cNvPicPr>
            <a:picLocks noChangeAspect="1"/>
          </p:cNvPicPr>
          <p:nvPr/>
        </p:nvPicPr>
        <p:blipFill>
          <a:blip r:embed="rId3"/>
          <a:stretch>
            <a:fillRect/>
          </a:stretch>
        </p:blipFill>
        <p:spPr>
          <a:xfrm>
            <a:off x="5772150" y="4718050"/>
            <a:ext cx="2374900" cy="1003300"/>
          </a:xfrm>
          <a:prstGeom prst="rect">
            <a:avLst/>
          </a:prstGeom>
        </p:spPr>
      </p:pic>
      <p:sp>
        <p:nvSpPr>
          <p:cNvPr id="18" name="TextBox 17"/>
          <p:cNvSpPr txBox="1"/>
          <p:nvPr/>
        </p:nvSpPr>
        <p:spPr>
          <a:xfrm>
            <a:off x="6136083" y="3251200"/>
            <a:ext cx="1272904" cy="338554"/>
          </a:xfrm>
          <a:prstGeom prst="rect">
            <a:avLst/>
          </a:prstGeom>
          <a:noFill/>
        </p:spPr>
        <p:txBody>
          <a:bodyPr wrap="none" rtlCol="0">
            <a:spAutoFit/>
          </a:bodyPr>
          <a:lstStyle/>
          <a:p>
            <a:r>
              <a:rPr lang="fr-FR" sz="1600" dirty="0" err="1" smtClean="0">
                <a:latin typeface="Verdana"/>
                <a:cs typeface="Verdana"/>
              </a:rPr>
              <a:t>Peng-chun</a:t>
            </a:r>
            <a:endParaRPr lang="fr-FR" sz="1600" dirty="0">
              <a:latin typeface="Verdana"/>
              <a:cs typeface="Verdana"/>
            </a:endParaRPr>
          </a:p>
        </p:txBody>
      </p:sp>
      <p:sp>
        <p:nvSpPr>
          <p:cNvPr id="20" name="TextBox 19"/>
          <p:cNvSpPr txBox="1"/>
          <p:nvPr/>
        </p:nvSpPr>
        <p:spPr>
          <a:xfrm>
            <a:off x="5896949" y="4419600"/>
            <a:ext cx="2005176" cy="338554"/>
          </a:xfrm>
          <a:prstGeom prst="rect">
            <a:avLst/>
          </a:prstGeom>
          <a:noFill/>
        </p:spPr>
        <p:txBody>
          <a:bodyPr wrap="none" rtlCol="0">
            <a:spAutoFit/>
          </a:bodyPr>
          <a:lstStyle/>
          <a:p>
            <a:r>
              <a:rPr lang="fr-FR" sz="1600" dirty="0" smtClean="0">
                <a:latin typeface="Verdana"/>
                <a:cs typeface="Verdana"/>
              </a:rPr>
              <a:t>Vladimir </a:t>
            </a:r>
            <a:r>
              <a:rPr lang="fr-FR" sz="1600" dirty="0" err="1" smtClean="0">
                <a:latin typeface="Verdana"/>
                <a:cs typeface="Verdana"/>
              </a:rPr>
              <a:t>Koretzky</a:t>
            </a:r>
            <a:endParaRPr lang="fr-FR" sz="1600" dirty="0">
              <a:latin typeface="Verdana"/>
              <a:cs typeface="Verdana"/>
            </a:endParaRPr>
          </a:p>
        </p:txBody>
      </p:sp>
      <p:sp>
        <p:nvSpPr>
          <p:cNvPr id="22" name="TextBox 21"/>
          <p:cNvSpPr txBox="1"/>
          <p:nvPr/>
        </p:nvSpPr>
        <p:spPr>
          <a:xfrm>
            <a:off x="5847082" y="5575300"/>
            <a:ext cx="2181106" cy="338554"/>
          </a:xfrm>
          <a:prstGeom prst="rect">
            <a:avLst/>
          </a:prstGeom>
          <a:noFill/>
        </p:spPr>
        <p:txBody>
          <a:bodyPr wrap="none" rtlCol="0">
            <a:spAutoFit/>
          </a:bodyPr>
          <a:lstStyle/>
          <a:p>
            <a:r>
              <a:rPr lang="fr-FR" sz="1600" dirty="0" smtClean="0">
                <a:latin typeface="Verdana"/>
                <a:cs typeface="Verdana"/>
              </a:rPr>
              <a:t>Rodrigo Santa Cruz</a:t>
            </a:r>
            <a:endParaRPr lang="fr-FR" sz="1600" dirty="0">
              <a:latin typeface="Verdana"/>
              <a:cs typeface="Verdana"/>
            </a:endParaRPr>
          </a:p>
        </p:txBody>
      </p:sp>
      <p:sp>
        <p:nvSpPr>
          <p:cNvPr id="24" name="Rectangle 23"/>
          <p:cNvSpPr/>
          <p:nvPr/>
        </p:nvSpPr>
        <p:spPr bwMode="auto">
          <a:xfrm>
            <a:off x="3162300" y="4140200"/>
            <a:ext cx="2641600" cy="17145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rtlCol="0" anchor="ctr">
            <a:prstTxWarp prst="textNoShape">
              <a:avLst/>
            </a:prstTxWarp>
          </a:bodyPr>
          <a:lstStyle/>
          <a:p>
            <a:pPr algn="ctr" eaLnBrk="1" hangingPunct="1"/>
            <a:endParaRPr lang="es-CO" sz="1800" b="1">
              <a:latin typeface="Swis721 BlkEx BT" pitchFamily="34" charset="0"/>
            </a:endParaRPr>
          </a:p>
        </p:txBody>
      </p:sp>
      <p:pic>
        <p:nvPicPr>
          <p:cNvPr id="11" name="Picture 10"/>
          <p:cNvPicPr>
            <a:picLocks noChangeAspect="1"/>
          </p:cNvPicPr>
          <p:nvPr/>
        </p:nvPicPr>
        <p:blipFill>
          <a:blip r:embed="rId3"/>
          <a:stretch>
            <a:fillRect/>
          </a:stretch>
        </p:blipFill>
        <p:spPr>
          <a:xfrm>
            <a:off x="730250" y="2343150"/>
            <a:ext cx="2374900" cy="1003300"/>
          </a:xfrm>
          <a:prstGeom prst="rect">
            <a:avLst/>
          </a:prstGeom>
        </p:spPr>
      </p:pic>
      <p:sp>
        <p:nvSpPr>
          <p:cNvPr id="43011" name="Rectangle 2"/>
          <p:cNvSpPr>
            <a:spLocks noGrp="1" noChangeArrowheads="1"/>
          </p:cNvSpPr>
          <p:nvPr>
            <p:ph type="title"/>
          </p:nvPr>
        </p:nvSpPr>
        <p:spPr>
          <a:xfrm>
            <a:off x="468313" y="315913"/>
            <a:ext cx="8229600" cy="867372"/>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Recolección de Información</a:t>
            </a:r>
            <a:endParaRPr lang="es-ES_tradnl" sz="2500" b="1" dirty="0" smtClean="0">
              <a:solidFill>
                <a:schemeClr val="bg1"/>
              </a:solidFill>
              <a:latin typeface="Verdana"/>
              <a:ea typeface="Times New Roman" pitchFamily="26" charset="0"/>
              <a:cs typeface="Verdana"/>
            </a:endParaRPr>
          </a:p>
        </p:txBody>
      </p:sp>
      <p:sp>
        <p:nvSpPr>
          <p:cNvPr id="43012" name="Rectangle 3"/>
          <p:cNvSpPr>
            <a:spLocks noGrp="1" noChangeArrowheads="1"/>
          </p:cNvSpPr>
          <p:nvPr>
            <p:ph type="body" idx="1"/>
          </p:nvPr>
        </p:nvSpPr>
        <p:spPr>
          <a:xfrm>
            <a:off x="819150" y="1642268"/>
            <a:ext cx="7561263" cy="2879725"/>
          </a:xfrm>
        </p:spPr>
        <p:txBody>
          <a:bodyPr/>
          <a:lstStyle/>
          <a:p>
            <a:pPr marL="0" indent="0" eaLnBrk="1" hangingPunct="1">
              <a:spcBef>
                <a:spcPts val="775"/>
              </a:spcBef>
              <a:buClr>
                <a:srgbClr val="04C2DC"/>
              </a:buClr>
              <a:buSzPct val="14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400" b="1" u="sng" dirty="0" smtClean="0">
                <a:solidFill>
                  <a:srgbClr val="333399"/>
                </a:solidFill>
                <a:latin typeface="Verdana"/>
                <a:cs typeface="Verdana"/>
              </a:rPr>
              <a:t>Actividad</a:t>
            </a:r>
            <a:r>
              <a:rPr lang="es-ES_tradnl" sz="2400" b="1" dirty="0" smtClean="0">
                <a:solidFill>
                  <a:srgbClr val="333399"/>
                </a:solidFill>
                <a:latin typeface="Verdana"/>
                <a:cs typeface="Verdana"/>
              </a:rPr>
              <a:t>: La Declaración Universal de 	      Derechos Humanos </a:t>
            </a:r>
            <a:r>
              <a:rPr lang="es-ES_tradnl" sz="2400" dirty="0" smtClean="0">
                <a:latin typeface="Verdana"/>
                <a:ea typeface="ＭＳ Ｐゴシック" pitchFamily="26" charset="-128"/>
                <a:cs typeface="Verdana"/>
              </a:rPr>
              <a:t>(B, 1, 3)</a:t>
            </a: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1600"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1600" dirty="0" smtClean="0">
              <a:latin typeface="Verdana"/>
              <a:ea typeface="ＭＳ Ｐゴシック" pitchFamily="26" charset="-128"/>
              <a:cs typeface="Verdana"/>
            </a:endParaRPr>
          </a:p>
        </p:txBody>
      </p:sp>
      <p:sp>
        <p:nvSpPr>
          <p:cNvPr id="43013" name="AutoShape 4"/>
          <p:cNvSpPr>
            <a:spLocks noChangeArrowheads="1"/>
          </p:cNvSpPr>
          <p:nvPr/>
        </p:nvSpPr>
        <p:spPr bwMode="auto">
          <a:xfrm>
            <a:off x="539750" y="1529613"/>
            <a:ext cx="7993063" cy="4490188"/>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sz="1600">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65</a:t>
            </a:fld>
            <a:endParaRPr lang="es-CO" dirty="0"/>
          </a:p>
        </p:txBody>
      </p:sp>
      <p:pic>
        <p:nvPicPr>
          <p:cNvPr id="12" name="Picture 11"/>
          <p:cNvPicPr>
            <a:picLocks noChangeAspect="1"/>
          </p:cNvPicPr>
          <p:nvPr/>
        </p:nvPicPr>
        <p:blipFill>
          <a:blip r:embed="rId3"/>
          <a:stretch>
            <a:fillRect/>
          </a:stretch>
        </p:blipFill>
        <p:spPr>
          <a:xfrm>
            <a:off x="730250" y="3498850"/>
            <a:ext cx="2374900" cy="1003300"/>
          </a:xfrm>
          <a:prstGeom prst="rect">
            <a:avLst/>
          </a:prstGeom>
        </p:spPr>
      </p:pic>
      <p:pic>
        <p:nvPicPr>
          <p:cNvPr id="13" name="Picture 12"/>
          <p:cNvPicPr>
            <a:picLocks noChangeAspect="1"/>
          </p:cNvPicPr>
          <p:nvPr/>
        </p:nvPicPr>
        <p:blipFill>
          <a:blip r:embed="rId3"/>
          <a:stretch>
            <a:fillRect/>
          </a:stretch>
        </p:blipFill>
        <p:spPr>
          <a:xfrm>
            <a:off x="730250" y="4679950"/>
            <a:ext cx="2374900" cy="1003300"/>
          </a:xfrm>
          <a:prstGeom prst="rect">
            <a:avLst/>
          </a:prstGeom>
        </p:spPr>
      </p:pic>
      <p:pic>
        <p:nvPicPr>
          <p:cNvPr id="14" name="Picture 13"/>
          <p:cNvPicPr>
            <a:picLocks noChangeAspect="1"/>
          </p:cNvPicPr>
          <p:nvPr/>
        </p:nvPicPr>
        <p:blipFill>
          <a:blip r:embed="rId3"/>
          <a:stretch>
            <a:fillRect/>
          </a:stretch>
        </p:blipFill>
        <p:spPr>
          <a:xfrm>
            <a:off x="5772150" y="2381250"/>
            <a:ext cx="2374900" cy="1003300"/>
          </a:xfrm>
          <a:prstGeom prst="rect">
            <a:avLst/>
          </a:prstGeom>
        </p:spPr>
      </p:pic>
      <p:sp>
        <p:nvSpPr>
          <p:cNvPr id="17" name="TextBox 16"/>
          <p:cNvSpPr txBox="1"/>
          <p:nvPr/>
        </p:nvSpPr>
        <p:spPr>
          <a:xfrm>
            <a:off x="974929" y="3225800"/>
            <a:ext cx="1435209" cy="338554"/>
          </a:xfrm>
          <a:prstGeom prst="rect">
            <a:avLst/>
          </a:prstGeom>
          <a:noFill/>
        </p:spPr>
        <p:txBody>
          <a:bodyPr wrap="none" rtlCol="0">
            <a:spAutoFit/>
          </a:bodyPr>
          <a:lstStyle/>
          <a:p>
            <a:r>
              <a:rPr lang="fr-FR" sz="1600" dirty="0" smtClean="0">
                <a:latin typeface="Verdana"/>
                <a:cs typeface="Verdana"/>
              </a:rPr>
              <a:t>René Cassin</a:t>
            </a:r>
            <a:endParaRPr lang="fr-FR" sz="1600" dirty="0">
              <a:latin typeface="Verdana"/>
              <a:cs typeface="Verdana"/>
            </a:endParaRPr>
          </a:p>
        </p:txBody>
      </p:sp>
      <p:sp>
        <p:nvSpPr>
          <p:cNvPr id="19" name="TextBox 18"/>
          <p:cNvSpPr txBox="1"/>
          <p:nvPr/>
        </p:nvSpPr>
        <p:spPr>
          <a:xfrm>
            <a:off x="819679" y="4381500"/>
            <a:ext cx="2025114" cy="338554"/>
          </a:xfrm>
          <a:prstGeom prst="rect">
            <a:avLst/>
          </a:prstGeom>
          <a:noFill/>
        </p:spPr>
        <p:txBody>
          <a:bodyPr wrap="none" rtlCol="0">
            <a:spAutoFit/>
          </a:bodyPr>
          <a:lstStyle/>
          <a:p>
            <a:r>
              <a:rPr lang="fr-FR" sz="1600" dirty="0" smtClean="0">
                <a:latin typeface="Verdana"/>
                <a:cs typeface="Verdana"/>
              </a:rPr>
              <a:t>Eleanor Roosevelt</a:t>
            </a:r>
            <a:endParaRPr lang="fr-FR" sz="1600" dirty="0">
              <a:latin typeface="Verdana"/>
              <a:cs typeface="Verdana"/>
            </a:endParaRPr>
          </a:p>
        </p:txBody>
      </p:sp>
      <p:sp>
        <p:nvSpPr>
          <p:cNvPr id="21" name="TextBox 20"/>
          <p:cNvSpPr txBox="1"/>
          <p:nvPr/>
        </p:nvSpPr>
        <p:spPr>
          <a:xfrm>
            <a:off x="1041368" y="5537200"/>
            <a:ext cx="1556335" cy="338554"/>
          </a:xfrm>
          <a:prstGeom prst="rect">
            <a:avLst/>
          </a:prstGeom>
          <a:noFill/>
        </p:spPr>
        <p:txBody>
          <a:bodyPr wrap="none" rtlCol="0">
            <a:spAutoFit/>
          </a:bodyPr>
          <a:lstStyle/>
          <a:p>
            <a:r>
              <a:rPr lang="fr-FR" sz="1600" dirty="0" smtClean="0">
                <a:latin typeface="Verdana"/>
                <a:cs typeface="Verdana"/>
              </a:rPr>
              <a:t>Charles Malik</a:t>
            </a:r>
            <a:endParaRPr lang="fr-FR" sz="1600" dirty="0">
              <a:latin typeface="Verdana"/>
              <a:cs typeface="Verdana"/>
            </a:endParaRPr>
          </a:p>
        </p:txBody>
      </p:sp>
      <p:sp>
        <p:nvSpPr>
          <p:cNvPr id="23" name="TextBox 22"/>
          <p:cNvSpPr txBox="1"/>
          <p:nvPr/>
        </p:nvSpPr>
        <p:spPr>
          <a:xfrm>
            <a:off x="2190295" y="2501900"/>
            <a:ext cx="4578806" cy="3139321"/>
          </a:xfrm>
          <a:prstGeom prst="rect">
            <a:avLst/>
          </a:prstGeom>
          <a:noFill/>
        </p:spPr>
        <p:txBody>
          <a:bodyPr wrap="square" rtlCol="0">
            <a:spAutoFit/>
          </a:bodyPr>
          <a:lstStyle/>
          <a:p>
            <a:pPr>
              <a:spcAft>
                <a:spcPts val="0"/>
              </a:spcAft>
            </a:pPr>
            <a:r>
              <a:rPr lang="es-CO" dirty="0" smtClean="0">
                <a:latin typeface="Verdana"/>
                <a:cs typeface="Verdana"/>
              </a:rPr>
              <a:t>Leer y analizar la </a:t>
            </a:r>
          </a:p>
          <a:p>
            <a:pPr>
              <a:spcAft>
                <a:spcPts val="0"/>
              </a:spcAft>
            </a:pPr>
            <a:r>
              <a:rPr lang="es-CO" dirty="0" smtClean="0">
                <a:latin typeface="Verdana"/>
                <a:cs typeface="Verdana"/>
              </a:rPr>
              <a:t>Declaración desde </a:t>
            </a:r>
          </a:p>
          <a:p>
            <a:pPr>
              <a:spcAft>
                <a:spcPts val="0"/>
              </a:spcAft>
            </a:pPr>
            <a:r>
              <a:rPr lang="es-CO" dirty="0" smtClean="0">
                <a:latin typeface="Verdana"/>
                <a:cs typeface="Verdana"/>
              </a:rPr>
              <a:t>la perspectiva </a:t>
            </a:r>
          </a:p>
          <a:p>
            <a:pPr>
              <a:spcAft>
                <a:spcPts val="0"/>
              </a:spcAft>
            </a:pPr>
            <a:r>
              <a:rPr lang="es-CO" dirty="0" smtClean="0">
                <a:latin typeface="Verdana"/>
                <a:cs typeface="Verdana"/>
              </a:rPr>
              <a:t>de seis expertos </a:t>
            </a:r>
          </a:p>
          <a:p>
            <a:pPr>
              <a:spcAft>
                <a:spcPts val="0"/>
              </a:spcAft>
            </a:pPr>
            <a:r>
              <a:rPr lang="es-CO" dirty="0" smtClean="0">
                <a:latin typeface="Verdana"/>
                <a:cs typeface="Verdana"/>
              </a:rPr>
              <a:t>Internacionales</a:t>
            </a:r>
          </a:p>
          <a:p>
            <a:pPr>
              <a:spcAft>
                <a:spcPts val="0"/>
              </a:spcAft>
            </a:pPr>
            <a:endParaRPr lang="es-CO" dirty="0" smtClean="0">
              <a:latin typeface="Verdana"/>
              <a:cs typeface="Verdana"/>
            </a:endParaRPr>
          </a:p>
          <a:p>
            <a:pPr>
              <a:spcAft>
                <a:spcPts val="0"/>
              </a:spcAft>
            </a:pPr>
            <a:endParaRPr lang="es-CO" dirty="0" smtClean="0">
              <a:latin typeface="Verdana"/>
              <a:cs typeface="Verdana"/>
            </a:endParaRPr>
          </a:p>
          <a:p>
            <a:pPr>
              <a:spcAft>
                <a:spcPts val="0"/>
              </a:spcAft>
            </a:pPr>
            <a:r>
              <a:rPr lang="es-ES_tradnl" sz="1600" b="1" dirty="0" smtClean="0">
                <a:solidFill>
                  <a:schemeClr val="accent2"/>
                </a:solidFill>
                <a:latin typeface="Verdana"/>
                <a:cs typeface="Verdana"/>
              </a:rPr>
              <a:t>¿Qué utilidad puede </a:t>
            </a:r>
          </a:p>
          <a:p>
            <a:pPr>
              <a:spcAft>
                <a:spcPts val="0"/>
              </a:spcAft>
            </a:pPr>
            <a:r>
              <a:rPr lang="es-ES_tradnl" sz="1600" b="1" dirty="0" smtClean="0">
                <a:solidFill>
                  <a:schemeClr val="accent2"/>
                </a:solidFill>
                <a:latin typeface="Verdana"/>
                <a:cs typeface="Verdana"/>
              </a:rPr>
              <a:t>tener esta Declaración </a:t>
            </a:r>
          </a:p>
          <a:p>
            <a:pPr>
              <a:spcAft>
                <a:spcPts val="0"/>
              </a:spcAft>
            </a:pPr>
            <a:r>
              <a:rPr lang="es-ES_tradnl" sz="1600" b="1" dirty="0" smtClean="0">
                <a:solidFill>
                  <a:schemeClr val="accent2"/>
                </a:solidFill>
                <a:latin typeface="Verdana"/>
                <a:cs typeface="Verdana"/>
              </a:rPr>
              <a:t>para el  trabajo con </a:t>
            </a:r>
          </a:p>
          <a:p>
            <a:pPr>
              <a:spcAft>
                <a:spcPts val="0"/>
              </a:spcAft>
            </a:pPr>
            <a:r>
              <a:rPr lang="es-ES_tradnl" sz="1600" b="1" dirty="0" smtClean="0">
                <a:solidFill>
                  <a:schemeClr val="accent2"/>
                </a:solidFill>
                <a:latin typeface="Verdana"/>
                <a:cs typeface="Verdana"/>
              </a:rPr>
              <a:t>Proyecto Ciudadano?</a:t>
            </a:r>
            <a:r>
              <a:rPr lang="es-ES_tradnl" dirty="0" smtClean="0">
                <a:solidFill>
                  <a:schemeClr val="accent2"/>
                </a:solidFill>
              </a:rPr>
              <a:t> </a:t>
            </a:r>
            <a:endParaRPr lang="es-CO" dirty="0">
              <a:solidFill>
                <a:schemeClr val="accent2"/>
              </a:solidFill>
              <a:latin typeface="Verdana"/>
              <a:cs typeface="Verdana"/>
            </a:endParaRP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68313" y="315913"/>
            <a:ext cx="8229600" cy="867372"/>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Recolección de Información</a:t>
            </a:r>
            <a:endParaRPr lang="es-ES_tradnl" sz="2500" b="1" dirty="0" smtClean="0">
              <a:solidFill>
                <a:schemeClr val="bg1"/>
              </a:solidFill>
              <a:latin typeface="Verdana"/>
              <a:ea typeface="Times New Roman" pitchFamily="26" charset="0"/>
              <a:cs typeface="Verdana"/>
            </a:endParaRPr>
          </a:p>
        </p:txBody>
      </p:sp>
      <p:sp>
        <p:nvSpPr>
          <p:cNvPr id="43012" name="Rectangle 3"/>
          <p:cNvSpPr>
            <a:spLocks noGrp="1" noChangeArrowheads="1"/>
          </p:cNvSpPr>
          <p:nvPr>
            <p:ph type="body" idx="1"/>
          </p:nvPr>
        </p:nvSpPr>
        <p:spPr>
          <a:xfrm>
            <a:off x="819150" y="1642268"/>
            <a:ext cx="7561263" cy="2879725"/>
          </a:xfrm>
        </p:spPr>
        <p:txBody>
          <a:bodyPr/>
          <a:lstStyle/>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_tradnl" sz="2200" b="1" dirty="0" smtClean="0">
                <a:solidFill>
                  <a:schemeClr val="accent6"/>
                </a:solidFill>
                <a:latin typeface="Verdana"/>
                <a:ea typeface="ＭＳ Ｐゴシック" pitchFamily="26" charset="-128"/>
                <a:cs typeface="Verdana"/>
              </a:rPr>
              <a:t>Estudiar las normas de derechos humanos </a:t>
            </a:r>
            <a:r>
              <a:rPr lang="es-ES_tradnl" sz="1800" dirty="0" smtClean="0">
                <a:latin typeface="Verdana"/>
                <a:ea typeface="ＭＳ Ｐゴシック" pitchFamily="26" charset="-128"/>
                <a:cs typeface="Verdana"/>
              </a:rPr>
              <a:t>(Lecciones B, 2, 1 y B, 2, 2)</a:t>
            </a:r>
            <a:endParaRPr lang="es-ES" sz="1000"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 sz="2000" dirty="0" smtClean="0">
                <a:latin typeface="Verdana"/>
                <a:ea typeface="ＭＳ Ｐゴシック" pitchFamily="26" charset="-128"/>
                <a:cs typeface="Verdana"/>
              </a:rPr>
              <a:t>En materia de derechos humanos hay dos tipos de acuerdos: los vinculantes y los no vinculantes: </a:t>
            </a:r>
          </a:p>
          <a:p>
            <a:pPr marL="173038" indent="-173038" eaLnBrk="1" hangingPunct="1">
              <a:spcBef>
                <a:spcPts val="775"/>
              </a:spcBef>
              <a:buClr>
                <a:schemeClr val="accent6"/>
              </a:buClr>
              <a:buSzPct val="140000"/>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 sz="2100" dirty="0" smtClean="0">
                <a:latin typeface="Verdana"/>
                <a:ea typeface="ＭＳ Ｐゴシック" pitchFamily="26" charset="-128"/>
                <a:cs typeface="Verdana"/>
              </a:rPr>
              <a:t>Los acuerdos no vinculantes, como las </a:t>
            </a:r>
            <a:r>
              <a:rPr lang="es-ES" sz="2100" b="1" dirty="0" smtClean="0">
                <a:latin typeface="Verdana"/>
                <a:ea typeface="ＭＳ Ｐゴシック" pitchFamily="26" charset="-128"/>
                <a:cs typeface="Verdana"/>
              </a:rPr>
              <a:t>Declaraciones</a:t>
            </a:r>
            <a:r>
              <a:rPr lang="es-ES" sz="2100" dirty="0" smtClean="0">
                <a:latin typeface="Verdana"/>
                <a:ea typeface="ＭＳ Ｐゴシック" pitchFamily="26" charset="-128"/>
                <a:cs typeface="Verdana"/>
              </a:rPr>
              <a:t>, establecen principios o estándares de conducta para los Gobiernos pero estos no están obligados a cumplirlos. </a:t>
            </a:r>
          </a:p>
          <a:p>
            <a:pPr marL="173038" indent="-173038" eaLnBrk="1" hangingPunct="1">
              <a:spcBef>
                <a:spcPts val="775"/>
              </a:spcBef>
              <a:buClr>
                <a:schemeClr val="accent6"/>
              </a:buClr>
              <a:buSzPct val="140000"/>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s-ES" sz="2100" dirty="0" smtClean="0">
                <a:latin typeface="Verdana"/>
                <a:ea typeface="ＭＳ Ｐゴシック" pitchFamily="26" charset="-128"/>
                <a:cs typeface="Verdana"/>
              </a:rPr>
              <a:t>Los acuerdos vinculantes, como los </a:t>
            </a:r>
            <a:r>
              <a:rPr lang="es-ES" sz="2100" b="1" dirty="0" smtClean="0">
                <a:latin typeface="Verdana"/>
                <a:ea typeface="ＭＳ Ｐゴシック" pitchFamily="26" charset="-128"/>
                <a:cs typeface="Verdana"/>
              </a:rPr>
              <a:t>Pactos </a:t>
            </a:r>
            <a:r>
              <a:rPr lang="es-ES" sz="2100" dirty="0" smtClean="0">
                <a:latin typeface="Verdana"/>
                <a:ea typeface="ＭＳ Ｐゴシック" pitchFamily="26" charset="-128"/>
                <a:cs typeface="Verdana"/>
              </a:rPr>
              <a:t>o </a:t>
            </a:r>
            <a:r>
              <a:rPr lang="es-ES" sz="2100" b="1" dirty="0" smtClean="0">
                <a:latin typeface="Verdana"/>
                <a:ea typeface="ＭＳ Ｐゴシック" pitchFamily="26" charset="-128"/>
                <a:cs typeface="Verdana"/>
              </a:rPr>
              <a:t>Convenciones</a:t>
            </a:r>
            <a:r>
              <a:rPr lang="es-ES" sz="2100" dirty="0" smtClean="0">
                <a:latin typeface="Verdana"/>
                <a:ea typeface="ＭＳ Ｐゴシック" pitchFamily="26" charset="-128"/>
                <a:cs typeface="Verdana"/>
              </a:rPr>
              <a:t>, son tratados internacionales firmados y ratificados por los Gobiernos que sí imponen compromisos específicos.</a:t>
            </a:r>
            <a:endParaRPr lang="es-ES_tradnl" sz="2100"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1800" dirty="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1800" dirty="0" smtClean="0">
              <a:latin typeface="Verdana"/>
              <a:ea typeface="ＭＳ Ｐゴシック" pitchFamily="26" charset="-128"/>
              <a:cs typeface="Verdana"/>
            </a:endParaRPr>
          </a:p>
        </p:txBody>
      </p:sp>
      <p:sp>
        <p:nvSpPr>
          <p:cNvPr id="43013" name="AutoShape 4"/>
          <p:cNvSpPr>
            <a:spLocks noChangeArrowheads="1"/>
          </p:cNvSpPr>
          <p:nvPr/>
        </p:nvSpPr>
        <p:spPr bwMode="auto">
          <a:xfrm>
            <a:off x="539750" y="1529613"/>
            <a:ext cx="7993063" cy="4490188"/>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66</a:t>
            </a:fld>
            <a:endParaRPr lang="es-CO" dirty="0"/>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468313" y="315913"/>
            <a:ext cx="8229600" cy="867372"/>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Recolección de Información</a:t>
            </a:r>
            <a:endParaRPr lang="es-ES_tradnl" sz="2500" b="1" dirty="0" smtClean="0">
              <a:solidFill>
                <a:schemeClr val="bg1"/>
              </a:solidFill>
              <a:latin typeface="Verdana"/>
              <a:ea typeface="Times New Roman" pitchFamily="26" charset="0"/>
              <a:cs typeface="Verdana"/>
            </a:endParaRPr>
          </a:p>
        </p:txBody>
      </p:sp>
      <p:sp>
        <p:nvSpPr>
          <p:cNvPr id="45060" name="Rectangle 3"/>
          <p:cNvSpPr>
            <a:spLocks noGrp="1" noChangeArrowheads="1"/>
          </p:cNvSpPr>
          <p:nvPr>
            <p:ph type="body" idx="1"/>
          </p:nvPr>
        </p:nvSpPr>
        <p:spPr>
          <a:xfrm>
            <a:off x="755650" y="2205038"/>
            <a:ext cx="7561263" cy="2879725"/>
          </a:xfrm>
        </p:spPr>
        <p:txBody>
          <a:bodyPr/>
          <a:lstStyle/>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2000" smtClean="0">
              <a:latin typeface="Verdana"/>
              <a:ea typeface="ＭＳ Ｐゴシック" pitchFamily="26" charset="-128"/>
              <a:cs typeface="Verdana"/>
            </a:endParaRPr>
          </a:p>
          <a:p>
            <a:pPr marL="0" indent="0" eaLnBrk="1" hangingPunct="1">
              <a:spcBef>
                <a:spcPts val="775"/>
              </a:spcBef>
              <a:buClr>
                <a:srgbClr val="04C2DC"/>
              </a:buClr>
              <a:buSzPct val="140000"/>
              <a:buFont typeface="Swis721 Ex BT" charset="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s-ES_tradnl" sz="2000" smtClean="0">
              <a:latin typeface="Verdana"/>
              <a:ea typeface="ＭＳ Ｐゴシック" pitchFamily="26" charset="-128"/>
              <a:cs typeface="Verdana"/>
            </a:endParaRPr>
          </a:p>
        </p:txBody>
      </p:sp>
      <p:graphicFrame>
        <p:nvGraphicFramePr>
          <p:cNvPr id="7" name="Table 6"/>
          <p:cNvGraphicFramePr>
            <a:graphicFrameLocks noGrp="1"/>
          </p:cNvGraphicFramePr>
          <p:nvPr/>
        </p:nvGraphicFramePr>
        <p:xfrm>
          <a:off x="756206" y="1358940"/>
          <a:ext cx="7700499" cy="3563722"/>
        </p:xfrm>
        <a:graphic>
          <a:graphicData uri="http://schemas.openxmlformats.org/drawingml/2006/table">
            <a:tbl>
              <a:tblPr/>
              <a:tblGrid>
                <a:gridCol w="7700499"/>
              </a:tblGrid>
              <a:tr h="4567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Swis721 Ex BT" pitchFamily="34" charset="0"/>
                        </a:rPr>
                        <a:t>PRINCIPALES INSTRUMENTOS MUNDIALES DE DDHH</a:t>
                      </a: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33399"/>
                    </a:solidFill>
                  </a:tcPr>
                </a:tc>
              </a:tr>
              <a:tr h="332718">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500" b="0" i="0" u="none" strike="noStrike" cap="none" normalizeH="0" baseline="0" smtClean="0">
                          <a:ln>
                            <a:noFill/>
                          </a:ln>
                          <a:solidFill>
                            <a:srgbClr val="000000"/>
                          </a:solidFill>
                          <a:effectLst/>
                          <a:latin typeface="Tahoma" pitchFamily="-106" charset="0"/>
                          <a:ea typeface="Calibri" pitchFamily="-106" charset="0"/>
                          <a:cs typeface="Calibri" pitchFamily="-106" charset="0"/>
                        </a:rPr>
                        <a:t>Pacto Internacional de Derechos Civiles y Políticos (1977).</a:t>
                      </a:r>
                      <a:endParaRPr kumimoji="0" lang="es-ES_tradnl" sz="1500" b="0" i="0" u="none" strike="noStrike" cap="none" normalizeH="0" baseline="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64529">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500" b="0" i="0" u="none" strike="noStrike" cap="none" normalizeH="0" baseline="0" smtClean="0">
                          <a:ln>
                            <a:noFill/>
                          </a:ln>
                          <a:solidFill>
                            <a:srgbClr val="000000"/>
                          </a:solidFill>
                          <a:effectLst/>
                          <a:latin typeface="Tahoma" pitchFamily="-106" charset="0"/>
                          <a:ea typeface="Calibri" pitchFamily="-106" charset="0"/>
                          <a:cs typeface="Calibri" pitchFamily="-106" charset="0"/>
                        </a:rPr>
                        <a:t>Pacto Internacional de Derechos Económicos, Sociales y Culturales (1977).</a:t>
                      </a:r>
                      <a:endParaRPr kumimoji="0" lang="es-ES_tradnl" sz="1500" b="0" i="0" u="none" strike="noStrike" cap="none" normalizeH="0" baseline="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a:noFill/>
                    </a:lnT>
                    <a:lnB>
                      <a:noFill/>
                    </a:lnB>
                    <a:lnTlToBr>
                      <a:noFill/>
                    </a:lnTlToBr>
                    <a:lnBlToTr>
                      <a:noFill/>
                    </a:lnBlToTr>
                    <a:solidFill>
                      <a:schemeClr val="bg1"/>
                    </a:solidFill>
                  </a:tcPr>
                </a:tc>
              </a:tr>
              <a:tr h="364529">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500" b="0" i="0" u="none" strike="noStrike" cap="none" normalizeH="0" baseline="0" smtClean="0">
                          <a:ln>
                            <a:noFill/>
                          </a:ln>
                          <a:solidFill>
                            <a:srgbClr val="000000"/>
                          </a:solidFill>
                          <a:effectLst/>
                          <a:latin typeface="Tahoma" pitchFamily="-106" charset="0"/>
                          <a:ea typeface="Calibri" pitchFamily="-106" charset="0"/>
                          <a:cs typeface="Calibri" pitchFamily="-106" charset="0"/>
                        </a:rPr>
                        <a:t>Convención sobre la Eliminación de todas las Formas de Discriminación Racial(1969).</a:t>
                      </a:r>
                      <a:endParaRPr kumimoji="0" lang="es-ES_tradnl" sz="1500" b="0" i="0" u="none" strike="noStrike" cap="none" normalizeH="0" baseline="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a:noFill/>
                    </a:lnT>
                    <a:lnB>
                      <a:noFill/>
                    </a:lnB>
                    <a:lnTlToBr>
                      <a:noFill/>
                    </a:lnTlToBr>
                    <a:lnBlToTr>
                      <a:noFill/>
                    </a:lnBlToTr>
                    <a:solidFill>
                      <a:srgbClr val="E7E7E7"/>
                    </a:solidFill>
                  </a:tcPr>
                </a:tc>
              </a:tr>
              <a:tr h="378029">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400" b="0" i="0" u="none" strike="noStrike" cap="none" normalizeH="0" baseline="0" dirty="0" smtClean="0">
                          <a:ln>
                            <a:noFill/>
                          </a:ln>
                          <a:solidFill>
                            <a:srgbClr val="000000"/>
                          </a:solidFill>
                          <a:effectLst/>
                          <a:latin typeface="Tahoma" pitchFamily="-106" charset="0"/>
                          <a:ea typeface="Calibri" pitchFamily="-106" charset="0"/>
                          <a:cs typeface="Calibri" pitchFamily="-106" charset="0"/>
                        </a:rPr>
                        <a:t>Convención sobre la Eliminación de todas las Formas de Discriminación contra la Mujer (1981).</a:t>
                      </a:r>
                      <a:endParaRPr kumimoji="0" lang="es-ES_tradnl" sz="1400" b="0" i="0" u="none" strike="noStrike" cap="none" normalizeH="0" baseline="0" dirty="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a:noFill/>
                    </a:lnT>
                    <a:lnB>
                      <a:noFill/>
                    </a:lnB>
                    <a:lnTlToBr>
                      <a:noFill/>
                    </a:lnTlToBr>
                    <a:lnBlToTr>
                      <a:noFill/>
                    </a:lnBlToTr>
                    <a:solidFill>
                      <a:schemeClr val="bg1"/>
                    </a:solidFill>
                  </a:tcPr>
                </a:tc>
              </a:tr>
              <a:tr h="364529">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500" b="0" i="0" u="none" strike="noStrike" cap="none" normalizeH="0" baseline="0" dirty="0" smtClean="0">
                          <a:ln>
                            <a:noFill/>
                          </a:ln>
                          <a:solidFill>
                            <a:srgbClr val="000000"/>
                          </a:solidFill>
                          <a:effectLst/>
                          <a:latin typeface="Tahoma" pitchFamily="-106" charset="0"/>
                          <a:ea typeface="Calibri" pitchFamily="-106" charset="0"/>
                          <a:cs typeface="Calibri" pitchFamily="-106" charset="0"/>
                        </a:rPr>
                        <a:t>Convención sobre los Derechos del Niño (1989).</a:t>
                      </a:r>
                      <a:endParaRPr kumimoji="0" lang="es-ES_tradnl" sz="1500" b="0" i="0" u="none" strike="noStrike" cap="none" normalizeH="0" baseline="0" dirty="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a:noFill/>
                    </a:lnT>
                    <a:lnB>
                      <a:noFill/>
                    </a:lnB>
                    <a:lnTlToBr>
                      <a:noFill/>
                    </a:lnTlToBr>
                    <a:lnBlToTr>
                      <a:noFill/>
                    </a:lnBlToTr>
                    <a:solidFill>
                      <a:srgbClr val="E7E7E7"/>
                    </a:solidFill>
                  </a:tcPr>
                </a:tc>
              </a:tr>
              <a:tr h="364529">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400" b="0" i="0" u="none" strike="noStrike" cap="none" normalizeH="0" baseline="0" dirty="0" smtClean="0">
                          <a:ln>
                            <a:noFill/>
                          </a:ln>
                          <a:solidFill>
                            <a:srgbClr val="000000"/>
                          </a:solidFill>
                          <a:effectLst/>
                          <a:latin typeface="Tahoma" pitchFamily="-106" charset="0"/>
                          <a:ea typeface="Calibri" pitchFamily="-106" charset="0"/>
                          <a:cs typeface="Calibri" pitchFamily="-106" charset="0"/>
                        </a:rPr>
                        <a:t>Convención contra la tortura y otros tratos o penas crueles, inhumanos o degradantes (1987).</a:t>
                      </a:r>
                      <a:endParaRPr kumimoji="0" lang="es-ES_tradnl" sz="1400" b="0" i="0" u="none" strike="noStrike" cap="none" normalizeH="0" baseline="0" dirty="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a:noFill/>
                    </a:lnT>
                    <a:lnB>
                      <a:noFill/>
                    </a:lnB>
                    <a:lnTlToBr>
                      <a:noFill/>
                    </a:lnTlToBr>
                    <a:lnBlToTr>
                      <a:noFill/>
                    </a:lnBlToTr>
                    <a:solidFill>
                      <a:schemeClr val="bg1"/>
                    </a:solidFill>
                  </a:tcPr>
                </a:tc>
              </a:tr>
              <a:tr h="604323">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500" b="0" i="0" u="none" strike="noStrike" cap="none" normalizeH="0" baseline="0" dirty="0" smtClean="0">
                          <a:ln>
                            <a:noFill/>
                          </a:ln>
                          <a:solidFill>
                            <a:srgbClr val="000000"/>
                          </a:solidFill>
                          <a:effectLst/>
                          <a:latin typeface="Tahoma" pitchFamily="-106" charset="0"/>
                          <a:ea typeface="Calibri" pitchFamily="-106" charset="0"/>
                          <a:cs typeface="Calibri" pitchFamily="-106" charset="0"/>
                        </a:rPr>
                        <a:t>Convención Internacional sobre la protección de los derechos de todos los trabajadores migratorios y sus familiares. (1990).</a:t>
                      </a:r>
                      <a:endParaRPr kumimoji="0" lang="es-ES_tradnl" sz="1500" b="0" i="0" u="none" strike="noStrike" cap="none" normalizeH="0" baseline="0" dirty="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a:noFill/>
                    </a:lnT>
                    <a:lnB>
                      <a:noFill/>
                    </a:lnB>
                    <a:lnTlToBr>
                      <a:noFill/>
                    </a:lnTlToBr>
                    <a:lnBlToTr>
                      <a:noFill/>
                    </a:lnBlToTr>
                    <a:solidFill>
                      <a:srgbClr val="E7E7E7"/>
                    </a:solidFill>
                  </a:tcPr>
                </a:tc>
              </a:tr>
              <a:tr h="333825">
                <a:tc>
                  <a:txBody>
                    <a:body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s-ES" sz="1500" b="0" i="0" u="none" strike="noStrike" cap="none" normalizeH="0" baseline="0" dirty="0" smtClean="0">
                          <a:ln>
                            <a:noFill/>
                          </a:ln>
                          <a:solidFill>
                            <a:srgbClr val="000000"/>
                          </a:solidFill>
                          <a:effectLst/>
                          <a:latin typeface="Tahoma" pitchFamily="-106" charset="0"/>
                          <a:ea typeface="Calibri" pitchFamily="-106" charset="0"/>
                          <a:cs typeface="Calibri" pitchFamily="-106" charset="0"/>
                        </a:rPr>
                        <a:t>Convención sobre los Derechos de las Personas con Discapacidad (2009).</a:t>
                      </a:r>
                      <a:endParaRPr kumimoji="0" lang="es-ES_tradnl" sz="1500" b="0" i="0" u="none" strike="noStrike" cap="none" normalizeH="0" baseline="0" dirty="0" smtClean="0">
                        <a:ln>
                          <a:noFill/>
                        </a:ln>
                        <a:solidFill>
                          <a:srgbClr val="000000"/>
                        </a:solidFill>
                        <a:effectLst/>
                        <a:latin typeface="Times New Roman" pitchFamily="-106" charset="0"/>
                        <a:ea typeface="Calibri" pitchFamily="-106" charset="0"/>
                        <a:cs typeface="Calibri" pitchFamily="-106" charset="0"/>
                      </a:endParaRPr>
                    </a:p>
                  </a:txBody>
                  <a:tcPr marL="68580" marR="68580"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67</a:t>
            </a:fld>
            <a:endParaRPr lang="es-CO" dirty="0"/>
          </a:p>
        </p:txBody>
      </p:sp>
      <p:graphicFrame>
        <p:nvGraphicFramePr>
          <p:cNvPr id="8" name="Table 7"/>
          <p:cNvGraphicFramePr>
            <a:graphicFrameLocks noGrp="1"/>
          </p:cNvGraphicFramePr>
          <p:nvPr/>
        </p:nvGraphicFramePr>
        <p:xfrm>
          <a:off x="757956" y="5103861"/>
          <a:ext cx="7696200" cy="1032489"/>
        </p:xfrm>
        <a:graphic>
          <a:graphicData uri="http://schemas.openxmlformats.org/drawingml/2006/table">
            <a:tbl>
              <a:tblPr firstRow="1" bandRow="1">
                <a:tableStyleId>{85BE263C-DBD7-4A20-BB59-AAB30ACAA65A}</a:tableStyleId>
              </a:tblPr>
              <a:tblGrid>
                <a:gridCol w="7696200"/>
              </a:tblGrid>
              <a:tr h="350794">
                <a:tc>
                  <a:txBody>
                    <a:bodyPr/>
                    <a:lstStyle/>
                    <a:p>
                      <a:pPr algn="ctr"/>
                      <a:r>
                        <a:rPr lang="fr-FR" dirty="0" smtClean="0">
                          <a:solidFill>
                            <a:schemeClr val="accent3"/>
                          </a:solidFill>
                        </a:rPr>
                        <a:t>PRINCIPALES INSTRUMENTOS</a:t>
                      </a:r>
                      <a:r>
                        <a:rPr lang="fr-FR" baseline="0" dirty="0" smtClean="0">
                          <a:solidFill>
                            <a:schemeClr val="accent3"/>
                          </a:solidFill>
                        </a:rPr>
                        <a:t> </a:t>
                      </a:r>
                      <a:r>
                        <a:rPr lang="fr-FR" dirty="0" smtClean="0">
                          <a:solidFill>
                            <a:schemeClr val="accent3"/>
                          </a:solidFill>
                        </a:rPr>
                        <a:t>EN</a:t>
                      </a:r>
                      <a:r>
                        <a:rPr lang="fr-FR" baseline="0" dirty="0" smtClean="0">
                          <a:solidFill>
                            <a:schemeClr val="accent3"/>
                          </a:solidFill>
                        </a:rPr>
                        <a:t> LAS AMERICAS</a:t>
                      </a:r>
                      <a:endParaRPr lang="fr-FR" dirty="0">
                        <a:solidFill>
                          <a:schemeClr val="accent3"/>
                        </a:solidFill>
                      </a:endParaRPr>
                    </a:p>
                  </a:txBody>
                  <a:tcPr anchor="ctr">
                    <a:solidFill>
                      <a:srgbClr val="333399"/>
                    </a:solidFill>
                  </a:tcPr>
                </a:tc>
              </a:tr>
              <a:tr h="334832">
                <a:tc>
                  <a:txBody>
                    <a:bodyPr/>
                    <a:lstStyle/>
                    <a:p>
                      <a:pPr>
                        <a:lnSpc>
                          <a:spcPct val="115000"/>
                        </a:lnSpc>
                        <a:spcAft>
                          <a:spcPts val="1000"/>
                        </a:spcAft>
                      </a:pPr>
                      <a:r>
                        <a:rPr lang="es-ES" sz="1600" i="0" dirty="0" smtClean="0">
                          <a:latin typeface="Tahoma"/>
                          <a:ea typeface="Calibri"/>
                          <a:cs typeface="Tahoma"/>
                        </a:rPr>
                        <a:t>Declaración Americana de los Derechos y Deberes del Hombre</a:t>
                      </a:r>
                      <a:endParaRPr lang="es-ES_tradnl" sz="1600" i="0" dirty="0">
                        <a:latin typeface="Times New Roman"/>
                        <a:ea typeface="Calibri"/>
                        <a:cs typeface="Times New Roman"/>
                      </a:endParaRPr>
                    </a:p>
                  </a:txBody>
                  <a:tcPr marL="68580" marR="68580" marT="0" marB="0" anchor="ctr"/>
                </a:tc>
              </a:tr>
              <a:tr h="331897">
                <a:tc>
                  <a:txBody>
                    <a:bodyPr/>
                    <a:lstStyle/>
                    <a:p>
                      <a:pPr>
                        <a:lnSpc>
                          <a:spcPct val="115000"/>
                        </a:lnSpc>
                        <a:spcAft>
                          <a:spcPts val="1000"/>
                        </a:spcAft>
                      </a:pPr>
                      <a:r>
                        <a:rPr lang="es-ES" sz="1600" i="0" dirty="0" smtClean="0">
                          <a:latin typeface="Tahoma"/>
                          <a:ea typeface="Calibri"/>
                          <a:cs typeface="Tahoma"/>
                        </a:rPr>
                        <a:t>Protocolo de San Salvador</a:t>
                      </a:r>
                      <a:endParaRPr lang="es-ES_tradnl" sz="1600" i="0" dirty="0">
                        <a:latin typeface="Times New Roman"/>
                        <a:ea typeface="Calibri"/>
                        <a:cs typeface="Times New Roman"/>
                      </a:endParaRPr>
                    </a:p>
                  </a:txBody>
                  <a:tcPr marL="68580" marR="68580" marT="0" marB="0" anchor="ctr"/>
                </a:tc>
              </a:tr>
            </a:tbl>
          </a:graphicData>
        </a:graphic>
      </p:graphicFrame>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68313" y="315913"/>
            <a:ext cx="8229600" cy="867372"/>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Recolección de Información</a:t>
            </a:r>
            <a:endParaRPr lang="es-ES_tradnl" sz="2500" b="1" dirty="0" smtClean="0">
              <a:solidFill>
                <a:schemeClr val="bg1"/>
              </a:solidFill>
              <a:latin typeface="Verdana"/>
              <a:ea typeface="Times New Roman" pitchFamily="26" charset="0"/>
              <a:cs typeface="Verdana"/>
            </a:endParaRPr>
          </a:p>
        </p:txBody>
      </p:sp>
      <p:sp>
        <p:nvSpPr>
          <p:cNvPr id="49156" name="AutoShape 4"/>
          <p:cNvSpPr>
            <a:spLocks noChangeArrowheads="1"/>
          </p:cNvSpPr>
          <p:nvPr/>
        </p:nvSpPr>
        <p:spPr bwMode="auto">
          <a:xfrm>
            <a:off x="539750" y="1370877"/>
            <a:ext cx="7993063" cy="4891873"/>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8" name="Rectangle 3"/>
          <p:cNvSpPr txBox="1">
            <a:spLocks noChangeArrowheads="1"/>
          </p:cNvSpPr>
          <p:nvPr/>
        </p:nvSpPr>
        <p:spPr bwMode="auto">
          <a:xfrm>
            <a:off x="600277" y="1509610"/>
            <a:ext cx="7927187" cy="2879725"/>
          </a:xfrm>
          <a:prstGeom prst="rect">
            <a:avLst/>
          </a:prstGeom>
          <a:noFill/>
          <a:ln w="9525">
            <a:noFill/>
            <a:miter lim="800000"/>
            <a:headEnd/>
            <a:tailEnd/>
          </a:ln>
          <a:effectLst/>
        </p:spPr>
        <p:txBody>
          <a:bodyPr lIns="90000" tIns="46800" rIns="90000" bIns="46800">
            <a:prstTxWarp prst="textNoShape">
              <a:avLst/>
            </a:prstTxWarp>
          </a:bodyPr>
          <a:lstStyle/>
          <a:p>
            <a:pPr>
              <a:defRPr/>
            </a:pPr>
            <a:r>
              <a:rPr lang="es-ES_tradnl" sz="1500" b="1" i="1" dirty="0" smtClean="0">
                <a:solidFill>
                  <a:srgbClr val="2D2D8A"/>
                </a:solidFill>
                <a:latin typeface="Verdana"/>
                <a:cs typeface="Verdana"/>
              </a:rPr>
              <a:t>Recursos </a:t>
            </a:r>
            <a:r>
              <a:rPr lang="es-ES_tradnl" sz="1500" b="1" i="1" dirty="0">
                <a:solidFill>
                  <a:srgbClr val="2D2D8A"/>
                </a:solidFill>
                <a:latin typeface="Verdana"/>
                <a:cs typeface="Verdana"/>
              </a:rPr>
              <a:t>en Internet para investigar sobre Derechos </a:t>
            </a:r>
            <a:r>
              <a:rPr lang="es-ES_tradnl" sz="1500" b="1" i="1" dirty="0" smtClean="0">
                <a:solidFill>
                  <a:srgbClr val="2D2D8A"/>
                </a:solidFill>
                <a:latin typeface="Verdana"/>
                <a:cs typeface="Verdana"/>
              </a:rPr>
              <a:t>Humanos </a:t>
            </a:r>
            <a:r>
              <a:rPr lang="es-ES_tradnl" sz="1100" dirty="0" smtClean="0">
                <a:solidFill>
                  <a:srgbClr val="2D2D8A"/>
                </a:solidFill>
                <a:latin typeface="Verdana"/>
                <a:cs typeface="Verdana"/>
              </a:rPr>
              <a:t>(</a:t>
            </a:r>
            <a:r>
              <a:rPr lang="es-ES_tradnl" sz="1100" dirty="0" err="1" smtClean="0">
                <a:solidFill>
                  <a:srgbClr val="2D2D8A"/>
                </a:solidFill>
                <a:latin typeface="Verdana"/>
                <a:cs typeface="Verdana"/>
              </a:rPr>
              <a:t>p</a:t>
            </a:r>
            <a:r>
              <a:rPr lang="es-ES_tradnl" sz="1100" dirty="0" smtClean="0">
                <a:solidFill>
                  <a:srgbClr val="2D2D8A"/>
                </a:solidFill>
                <a:latin typeface="Verdana"/>
                <a:cs typeface="Verdana"/>
              </a:rPr>
              <a:t>. 147)</a:t>
            </a:r>
            <a:endParaRPr lang="es-ES_tradnl" sz="1100" dirty="0" smtClean="0">
              <a:solidFill>
                <a:schemeClr val="tx1"/>
              </a:solidFill>
              <a:latin typeface="Verdana"/>
              <a:cs typeface="Verdana"/>
            </a:endParaRPr>
          </a:p>
          <a:p>
            <a:pPr marL="1620838">
              <a:defRPr/>
            </a:pPr>
            <a:endParaRPr lang="es-ES_tradnl" sz="700" i="1" dirty="0" smtClean="0">
              <a:latin typeface="Verdana"/>
              <a:cs typeface="Verdana"/>
            </a:endParaRPr>
          </a:p>
          <a:p>
            <a:pPr marL="1620838" algn="l">
              <a:spcAft>
                <a:spcPts val="600"/>
              </a:spcAft>
              <a:defRPr/>
            </a:pPr>
            <a:r>
              <a:rPr lang="es-ES" sz="1500" b="1" dirty="0" smtClean="0">
                <a:solidFill>
                  <a:schemeClr val="tx1"/>
                </a:solidFill>
                <a:latin typeface="Verdana"/>
                <a:cs typeface="Verdana"/>
              </a:rPr>
              <a:t>www</a:t>
            </a:r>
            <a:r>
              <a:rPr lang="es-ES" sz="1500" b="1" dirty="0">
                <a:solidFill>
                  <a:schemeClr val="tx1"/>
                </a:solidFill>
                <a:latin typeface="Verdana"/>
                <a:cs typeface="Verdana"/>
              </a:rPr>
              <a:t>.cidh.oas.org/publi2009sp.htm</a:t>
            </a:r>
            <a:r>
              <a:rPr lang="es-ES" sz="1500" dirty="0">
                <a:solidFill>
                  <a:schemeClr val="tx1"/>
                </a:solidFill>
                <a:latin typeface="Verdana"/>
                <a:cs typeface="Verdana"/>
              </a:rPr>
              <a:t>: se encuentran los informes de la Comisión Interamericana de Derechos Humanos por </a:t>
            </a:r>
            <a:r>
              <a:rPr lang="es-ES" sz="1500" dirty="0" smtClean="0">
                <a:solidFill>
                  <a:schemeClr val="tx1"/>
                </a:solidFill>
                <a:latin typeface="Verdana"/>
                <a:cs typeface="Verdana"/>
              </a:rPr>
              <a:t>país</a:t>
            </a:r>
            <a:endParaRPr lang="es-ES_tradnl" sz="1500" dirty="0" smtClean="0">
              <a:latin typeface="Verdana"/>
              <a:cs typeface="Verdana"/>
            </a:endParaRPr>
          </a:p>
          <a:p>
            <a:pPr marL="1620838" algn="l">
              <a:spcAft>
                <a:spcPts val="600"/>
              </a:spcAft>
              <a:defRPr/>
            </a:pPr>
            <a:r>
              <a:rPr lang="es-CO" sz="1500" b="1" dirty="0" smtClean="0">
                <a:solidFill>
                  <a:schemeClr val="tx1"/>
                </a:solidFill>
                <a:latin typeface="Verdana"/>
                <a:cs typeface="Verdana"/>
              </a:rPr>
              <a:t>www</a:t>
            </a:r>
            <a:r>
              <a:rPr lang="es-CO" sz="1500" b="1" dirty="0">
                <a:solidFill>
                  <a:schemeClr val="tx1"/>
                </a:solidFill>
                <a:latin typeface="Verdana"/>
                <a:cs typeface="Verdana"/>
              </a:rPr>
              <a:t>.amnesty.org/es/library</a:t>
            </a:r>
            <a:r>
              <a:rPr lang="es-CO" sz="1500" dirty="0">
                <a:solidFill>
                  <a:schemeClr val="tx1"/>
                </a:solidFill>
                <a:latin typeface="Verdana"/>
                <a:cs typeface="Verdana"/>
              </a:rPr>
              <a:t>: esta es una de las organizaciones no gubernamentales que publica informes sobre los países.</a:t>
            </a:r>
            <a:endParaRPr lang="es-ES_tradnl" sz="1500" dirty="0">
              <a:solidFill>
                <a:schemeClr val="tx1"/>
              </a:solidFill>
              <a:latin typeface="Verdana"/>
              <a:cs typeface="Verdana"/>
            </a:endParaRPr>
          </a:p>
          <a:p>
            <a:pPr marL="1620838" algn="l">
              <a:spcAft>
                <a:spcPts val="600"/>
              </a:spcAft>
              <a:defRPr/>
            </a:pPr>
            <a:r>
              <a:rPr lang="es-CO" sz="1500" b="1" dirty="0">
                <a:solidFill>
                  <a:schemeClr val="tx1"/>
                </a:solidFill>
                <a:latin typeface="Verdana"/>
                <a:cs typeface="Verdana"/>
              </a:rPr>
              <a:t>www.iidh.ed.cr: </a:t>
            </a:r>
            <a:r>
              <a:rPr lang="es-CO" sz="1500" dirty="0">
                <a:solidFill>
                  <a:schemeClr val="tx1"/>
                </a:solidFill>
                <a:latin typeface="Verdana"/>
                <a:cs typeface="Verdana"/>
              </a:rPr>
              <a:t>la biblioteca de Instituto Interamericano de Derechos Humanos tiene, entre otras cosas, informes sobre países.</a:t>
            </a:r>
            <a:r>
              <a:rPr lang="es-CO" sz="1500" dirty="0" smtClean="0">
                <a:solidFill>
                  <a:schemeClr val="tx1"/>
                </a:solidFill>
                <a:latin typeface="Verdana"/>
                <a:cs typeface="Verdana"/>
              </a:rPr>
              <a:t> </a:t>
            </a:r>
          </a:p>
          <a:p>
            <a:pPr marL="1620838" algn="l">
              <a:spcAft>
                <a:spcPts val="600"/>
              </a:spcAft>
              <a:defRPr/>
            </a:pPr>
            <a:r>
              <a:rPr lang="es-CO" sz="1500" b="1" dirty="0" smtClean="0">
                <a:latin typeface="Verdana"/>
                <a:cs typeface="Verdana"/>
              </a:rPr>
              <a:t>www.unfpa.org/public/home/sitemap_es</a:t>
            </a:r>
            <a:r>
              <a:rPr lang="es-CO" sz="1500" dirty="0" smtClean="0">
                <a:latin typeface="Verdana"/>
                <a:cs typeface="Verdana"/>
              </a:rPr>
              <a:t>: se encuentra información sobre el estado de la población mundial.</a:t>
            </a:r>
            <a:endParaRPr lang="es-ES_tradnl" sz="1500" dirty="0" smtClean="0">
              <a:latin typeface="Verdana"/>
              <a:cs typeface="Verdana"/>
            </a:endParaRPr>
          </a:p>
          <a:p>
            <a:pPr marL="1620838" algn="l">
              <a:spcAft>
                <a:spcPts val="600"/>
              </a:spcAft>
              <a:defRPr/>
            </a:pPr>
            <a:r>
              <a:rPr lang="es-CO" sz="1500" b="1" dirty="0" smtClean="0">
                <a:solidFill>
                  <a:schemeClr val="tx1"/>
                </a:solidFill>
                <a:latin typeface="Verdana"/>
                <a:cs typeface="Verdana"/>
              </a:rPr>
              <a:t>www2</a:t>
            </a:r>
            <a:r>
              <a:rPr lang="es-CO" sz="1500" b="1" dirty="0">
                <a:solidFill>
                  <a:schemeClr val="tx1"/>
                </a:solidFill>
                <a:latin typeface="Verdana"/>
                <a:cs typeface="Verdana"/>
              </a:rPr>
              <a:t>.ohchr.org/spanish/bodies/chr/special/themes.htm</a:t>
            </a:r>
            <a:r>
              <a:rPr lang="es-CO" sz="1500" dirty="0">
                <a:solidFill>
                  <a:schemeClr val="tx1"/>
                </a:solidFill>
                <a:latin typeface="Verdana"/>
                <a:cs typeface="Verdana"/>
              </a:rPr>
              <a:t>: en esta página de la Ofinica del Alto Comisionado para los derechos Humanos  se encuentran los mandatos especiales de la ONU (temáticos y por países) que publican informes y conceptos sobre la situación de derechos humanos en diferentes áreas.  </a:t>
            </a:r>
            <a:endParaRPr lang="es-ES_tradnl" sz="1500" dirty="0" smtClean="0">
              <a:solidFill>
                <a:schemeClr val="tx1"/>
              </a:solidFill>
              <a:latin typeface="Verdana"/>
              <a:cs typeface="Verdana"/>
            </a:endParaRPr>
          </a:p>
          <a:p>
            <a:pPr algn="l">
              <a:defRPr/>
            </a:pPr>
            <a:r>
              <a:rPr lang="es-CO" sz="1400" dirty="0" smtClean="0">
                <a:solidFill>
                  <a:schemeClr val="tx1"/>
                </a:solidFill>
                <a:latin typeface="Verdana"/>
                <a:cs typeface="Verdana"/>
              </a:rPr>
              <a:t> </a:t>
            </a:r>
            <a:endParaRPr lang="es-ES_tradnl" sz="1400" dirty="0">
              <a:solidFill>
                <a:schemeClr val="tx1"/>
              </a:solidFill>
              <a:latin typeface="Verdana"/>
              <a:cs typeface="Verdana"/>
            </a:endParaRPr>
          </a:p>
          <a:p>
            <a:pPr eaLnBrk="1" hangingPunct="1">
              <a:spcBef>
                <a:spcPts val="775"/>
              </a:spcBef>
              <a:buClr>
                <a:srgbClr val="04C2DC"/>
              </a:buClr>
              <a:buSzPct val="140000"/>
              <a:buFont typeface="Swis721 Ex BT" pitchFamily="34" charset="0"/>
              <a:buNone/>
              <a:defRPr/>
            </a:pPr>
            <a:endParaRPr lang="es-ES_tradnl" sz="1400" dirty="0">
              <a:solidFill>
                <a:schemeClr val="tx1"/>
              </a:solidFill>
              <a:latin typeface="Verdana"/>
              <a:cs typeface="Verdana"/>
            </a:endParaRPr>
          </a:p>
          <a:p>
            <a:pPr eaLnBrk="1" hangingPunct="1">
              <a:spcBef>
                <a:spcPts val="775"/>
              </a:spcBef>
              <a:buClr>
                <a:srgbClr val="04C2DC"/>
              </a:buClr>
              <a:buSzPct val="140000"/>
              <a:buFont typeface="Swis721 Ex BT" pitchFamily="34" charset="0"/>
              <a:buNone/>
              <a:defRPr/>
            </a:pPr>
            <a:endParaRPr lang="es-ES_tradnl" sz="1400" dirty="0">
              <a:solidFill>
                <a:schemeClr val="tx1"/>
              </a:solidFill>
              <a:latin typeface="Verdana"/>
              <a:cs typeface="Verdana"/>
            </a:endParaRPr>
          </a:p>
          <a:p>
            <a:pPr eaLnBrk="1" hangingPunct="1">
              <a:spcBef>
                <a:spcPts val="775"/>
              </a:spcBef>
              <a:buClr>
                <a:srgbClr val="04C2DC"/>
              </a:buClr>
              <a:buSzPct val="140000"/>
              <a:buFont typeface="Swis721 Ex BT" pitchFamily="34" charset="0"/>
              <a:buNone/>
              <a:defRPr/>
            </a:pPr>
            <a:endParaRPr lang="es-ES_tradnl" sz="1400" dirty="0">
              <a:solidFill>
                <a:schemeClr val="tx1"/>
              </a:solidFill>
              <a:latin typeface="Verdana"/>
              <a:cs typeface="Verdana"/>
            </a:endParaRPr>
          </a:p>
        </p:txBody>
      </p:sp>
      <p:pic>
        <p:nvPicPr>
          <p:cNvPr id="49160" name="0 Imagen"/>
          <p:cNvPicPr>
            <a:picLocks noChangeAspect="1" noChangeArrowheads="1"/>
          </p:cNvPicPr>
          <p:nvPr/>
        </p:nvPicPr>
        <p:blipFill>
          <a:blip r:embed="rId3"/>
          <a:srcRect/>
          <a:stretch>
            <a:fillRect/>
          </a:stretch>
        </p:blipFill>
        <p:spPr bwMode="auto">
          <a:xfrm>
            <a:off x="1262493" y="2682269"/>
            <a:ext cx="534988" cy="706437"/>
          </a:xfrm>
          <a:prstGeom prst="rect">
            <a:avLst/>
          </a:prstGeom>
          <a:noFill/>
          <a:ln w="9525">
            <a:noFill/>
            <a:miter lim="800000"/>
            <a:headEnd/>
            <a:tailEnd/>
          </a:ln>
        </p:spPr>
      </p:pic>
      <p:pic>
        <p:nvPicPr>
          <p:cNvPr id="49161" name="0 Imagen"/>
          <p:cNvPicPr>
            <a:picLocks noChangeAspect="1" noChangeArrowheads="1"/>
          </p:cNvPicPr>
          <p:nvPr/>
        </p:nvPicPr>
        <p:blipFill>
          <a:blip r:embed="rId4"/>
          <a:srcRect/>
          <a:stretch>
            <a:fillRect/>
          </a:stretch>
        </p:blipFill>
        <p:spPr bwMode="auto">
          <a:xfrm>
            <a:off x="990600" y="3522457"/>
            <a:ext cx="1085850" cy="552450"/>
          </a:xfrm>
          <a:prstGeom prst="rect">
            <a:avLst/>
          </a:prstGeom>
          <a:noFill/>
          <a:ln w="9525">
            <a:noFill/>
            <a:miter lim="800000"/>
            <a:headEnd/>
            <a:tailEnd/>
          </a:ln>
        </p:spPr>
      </p:pic>
      <p:pic>
        <p:nvPicPr>
          <p:cNvPr id="49162" name="0 Imagen"/>
          <p:cNvPicPr>
            <a:picLocks noChangeAspect="1" noChangeArrowheads="1"/>
          </p:cNvPicPr>
          <p:nvPr/>
        </p:nvPicPr>
        <p:blipFill>
          <a:blip r:embed="rId5"/>
          <a:srcRect/>
          <a:stretch>
            <a:fillRect/>
          </a:stretch>
        </p:blipFill>
        <p:spPr bwMode="auto">
          <a:xfrm>
            <a:off x="1172029" y="4965961"/>
            <a:ext cx="733425" cy="781050"/>
          </a:xfrm>
          <a:prstGeom prst="rect">
            <a:avLst/>
          </a:prstGeom>
          <a:noFill/>
          <a:ln w="9525">
            <a:noFill/>
            <a:miter lim="800000"/>
            <a:headEnd/>
            <a:tailEnd/>
          </a:ln>
        </p:spPr>
      </p:pic>
      <p:pic>
        <p:nvPicPr>
          <p:cNvPr id="49163" name="0 Imagen"/>
          <p:cNvPicPr>
            <a:picLocks noChangeAspect="1" noChangeArrowheads="1"/>
          </p:cNvPicPr>
          <p:nvPr/>
        </p:nvPicPr>
        <p:blipFill>
          <a:blip r:embed="rId6"/>
          <a:srcRect/>
          <a:stretch>
            <a:fillRect/>
          </a:stretch>
        </p:blipFill>
        <p:spPr bwMode="auto">
          <a:xfrm>
            <a:off x="1043131" y="4245970"/>
            <a:ext cx="1028700" cy="466725"/>
          </a:xfrm>
          <a:prstGeom prst="rect">
            <a:avLst/>
          </a:prstGeom>
          <a:noFill/>
          <a:ln w="9525">
            <a:noFill/>
            <a:miter lim="800000"/>
            <a:headEnd/>
            <a:tailEnd/>
          </a:ln>
        </p:spPr>
      </p:pic>
      <p:sp>
        <p:nvSpPr>
          <p:cNvPr id="10"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68</a:t>
            </a:fld>
            <a:endParaRPr lang="es-CO" dirty="0"/>
          </a:p>
        </p:txBody>
      </p:sp>
      <p:pic>
        <p:nvPicPr>
          <p:cNvPr id="11" name="Picture 10"/>
          <p:cNvPicPr>
            <a:picLocks noChangeAspect="1"/>
          </p:cNvPicPr>
          <p:nvPr/>
        </p:nvPicPr>
        <p:blipFill>
          <a:blip r:embed="rId7"/>
          <a:stretch>
            <a:fillRect/>
          </a:stretch>
        </p:blipFill>
        <p:spPr>
          <a:xfrm>
            <a:off x="1125810" y="1888638"/>
            <a:ext cx="833531" cy="793667"/>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Marcador de número de diapositiva"/>
          <p:cNvSpPr>
            <a:spLocks noGrp="1"/>
          </p:cNvSpPr>
          <p:nvPr>
            <p:ph type="sldNum" sz="quarter" idx="12"/>
          </p:nvPr>
        </p:nvSpPr>
        <p:spPr>
          <a:noFill/>
        </p:spPr>
        <p:txBody>
          <a:bodyPr/>
          <a:lstStyle/>
          <a:p>
            <a:r>
              <a:rPr lang="es-CO"/>
              <a:t>Diapositiva </a:t>
            </a:r>
            <a:fld id="{1B9CA3F3-71EB-415D-A5AB-DE58A03DD296}" type="slidenum">
              <a:rPr lang="es-CO"/>
              <a:pPr/>
              <a:t>6</a:t>
            </a:fld>
            <a:endParaRPr lang="es-CO"/>
          </a:p>
        </p:txBody>
      </p:sp>
      <p:sp>
        <p:nvSpPr>
          <p:cNvPr id="7" name="AutoShape 8"/>
          <p:cNvSpPr>
            <a:spLocks noChangeArrowheads="1"/>
          </p:cNvSpPr>
          <p:nvPr/>
        </p:nvSpPr>
        <p:spPr bwMode="auto">
          <a:xfrm>
            <a:off x="325438" y="992188"/>
            <a:ext cx="8229600" cy="4876800"/>
          </a:xfrm>
          <a:prstGeom prst="roundRect">
            <a:avLst>
              <a:gd name="adj" fmla="val 16667"/>
            </a:avLst>
          </a:prstGeom>
          <a:noFill/>
          <a:ln w="28575">
            <a:solidFill>
              <a:srgbClr val="333399"/>
            </a:solidFill>
            <a:round/>
            <a:headEnd/>
            <a:tailEnd/>
          </a:ln>
        </p:spPr>
        <p:txBody>
          <a:bodyPr anchor="ctr"/>
          <a:lstStyle/>
          <a:p>
            <a:pPr algn="l">
              <a:buClr>
                <a:srgbClr val="BFC804"/>
              </a:buClr>
              <a:buFont typeface="Wingdings" pitchFamily="-106" charset="2"/>
              <a:buChar char="§"/>
            </a:pPr>
            <a:endParaRPr lang="es-CO" dirty="0">
              <a:latin typeface="Verdana" pitchFamily="-106" charset="0"/>
            </a:endParaRPr>
          </a:p>
          <a:p>
            <a:pPr marL="180975" indent="-180975" algn="l">
              <a:spcAft>
                <a:spcPts val="1200"/>
              </a:spcAft>
              <a:buClr>
                <a:schemeClr val="accent2"/>
              </a:buClr>
              <a:buFont typeface="Arial" charset="0"/>
              <a:buChar char="•"/>
            </a:pPr>
            <a:r>
              <a:rPr lang="es-CO" sz="2100" dirty="0">
                <a:latin typeface="Verdana" pitchFamily="-106" charset="0"/>
              </a:rPr>
              <a:t>Enseñar es apoyar para que el joven construya su propio saber.</a:t>
            </a:r>
          </a:p>
          <a:p>
            <a:pPr marL="180975" indent="-180975" algn="l">
              <a:spcAft>
                <a:spcPts val="1200"/>
              </a:spcAft>
              <a:buClr>
                <a:schemeClr val="accent2"/>
              </a:buClr>
              <a:buFont typeface="Arial" charset="0"/>
              <a:buChar char="•"/>
            </a:pPr>
            <a:r>
              <a:rPr lang="es-CO" sz="2100" dirty="0">
                <a:latin typeface="Verdana" pitchFamily="-106" charset="0"/>
              </a:rPr>
              <a:t>El educador reflexiona constantemente sobre su ejercicio y aprende de los errores.</a:t>
            </a:r>
          </a:p>
          <a:p>
            <a:pPr marL="180975" indent="-180975" algn="l">
              <a:spcAft>
                <a:spcPts val="1200"/>
              </a:spcAft>
              <a:buClr>
                <a:schemeClr val="accent2"/>
              </a:buClr>
              <a:buFont typeface="Arial" charset="0"/>
              <a:buChar char="•"/>
            </a:pPr>
            <a:r>
              <a:rPr lang="es-CO" sz="2100" dirty="0">
                <a:latin typeface="Verdana" pitchFamily="-106" charset="0"/>
              </a:rPr>
              <a:t>El joven tiene vivencias, experiencias y conocimientos previos, que complementa con el apoyo del educador.</a:t>
            </a:r>
          </a:p>
          <a:p>
            <a:pPr marL="180975" indent="-180975" algn="l">
              <a:spcAft>
                <a:spcPts val="1200"/>
              </a:spcAft>
              <a:buClr>
                <a:schemeClr val="accent2"/>
              </a:buClr>
              <a:buFont typeface="Arial" charset="0"/>
              <a:buChar char="•"/>
            </a:pPr>
            <a:r>
              <a:rPr lang="es-CO" sz="2100" dirty="0">
                <a:latin typeface="Verdana" pitchFamily="-106" charset="0"/>
              </a:rPr>
              <a:t>Construcción colectiva del aprendizaje entre el educador y el joven; los dos aprenden simultáneamente.</a:t>
            </a:r>
          </a:p>
          <a:p>
            <a:pPr marL="180975" indent="-180975" algn="l">
              <a:spcAft>
                <a:spcPts val="1200"/>
              </a:spcAft>
              <a:buClr>
                <a:schemeClr val="accent2"/>
              </a:buClr>
              <a:buFont typeface="Arial" charset="0"/>
              <a:buChar char="•"/>
            </a:pPr>
            <a:r>
              <a:rPr lang="es-CO" sz="2100" dirty="0">
                <a:latin typeface="Verdana" pitchFamily="-106" charset="0"/>
              </a:rPr>
              <a:t>El joven y el educador actualizan diariamente sus conocimientos (proceso dinámico).</a:t>
            </a:r>
          </a:p>
        </p:txBody>
      </p:sp>
      <p:sp>
        <p:nvSpPr>
          <p:cNvPr id="6" name="AutoShape 4"/>
          <p:cNvSpPr>
            <a:spLocks noChangeArrowheads="1"/>
          </p:cNvSpPr>
          <p:nvPr/>
        </p:nvSpPr>
        <p:spPr bwMode="auto">
          <a:xfrm>
            <a:off x="784225" y="646113"/>
            <a:ext cx="4149725" cy="623887"/>
          </a:xfrm>
          <a:prstGeom prst="roundRect">
            <a:avLst>
              <a:gd name="adj" fmla="val 16667"/>
            </a:avLst>
          </a:prstGeom>
          <a:gradFill rotWithShape="1">
            <a:gsLst>
              <a:gs pos="0">
                <a:srgbClr val="A3A3EF"/>
              </a:gs>
              <a:gs pos="100000">
                <a:srgbClr val="2424A8"/>
              </a:gs>
            </a:gsLst>
            <a:lin ang="5400000"/>
          </a:gradFill>
          <a:ln w="9525">
            <a:solidFill>
              <a:srgbClr val="2F2F98"/>
            </a:solidFill>
            <a:round/>
            <a:headEnd/>
            <a:tailEnd/>
          </a:ln>
          <a:effectLst>
            <a:outerShdw dist="23000" dir="5400000" rotWithShape="0">
              <a:srgbClr val="808080">
                <a:alpha val="34998"/>
              </a:srgbClr>
            </a:outerShdw>
          </a:effectLst>
        </p:spPr>
        <p:txBody>
          <a:bodyPr wrap="none" anchor="ctr"/>
          <a:lstStyle/>
          <a:p>
            <a:r>
              <a:rPr lang="es-CO" sz="2200" b="1">
                <a:solidFill>
                  <a:schemeClr val="bg1"/>
                </a:solidFill>
                <a:latin typeface="Verdana" pitchFamily="-106" charset="0"/>
              </a:rPr>
              <a:t>Modelo constructivista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68313" y="315913"/>
            <a:ext cx="8229600" cy="867372"/>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600" b="1" dirty="0" smtClean="0">
                <a:solidFill>
                  <a:schemeClr val="bg1"/>
                </a:solidFill>
                <a:latin typeface="Verdana"/>
                <a:ea typeface="ＭＳ Ｐゴシック" pitchFamily="26" charset="-128"/>
                <a:cs typeface="Verdana"/>
              </a:rPr>
              <a:t>Recolección de Información</a:t>
            </a:r>
            <a:endParaRPr lang="es-ES_tradnl" sz="25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539750" y="1630624"/>
            <a:ext cx="7993063" cy="4329090"/>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700565" y="1771249"/>
            <a:ext cx="7772400" cy="3886200"/>
          </a:xfrm>
          <a:prstGeom prst="rect">
            <a:avLst/>
          </a:prstGeom>
          <a:noFill/>
          <a:ln w="9525">
            <a:noFill/>
            <a:miter lim="800000"/>
            <a:headEnd/>
            <a:tailEnd/>
          </a:ln>
        </p:spPr>
        <p:txBody>
          <a:bodyPr lIns="90000" tIns="46800" rIns="90000" bIns="46800">
            <a:prstTxWarp prst="textNoShape">
              <a:avLst/>
            </a:prstTxWarp>
          </a:bodyPr>
          <a:lstStyle/>
          <a:p>
            <a:r>
              <a:rPr lang="es-ES_tradnl" b="1" dirty="0" smtClean="0">
                <a:solidFill>
                  <a:srgbClr val="2D2D8A"/>
                </a:solidFill>
                <a:latin typeface="Verdana"/>
                <a:cs typeface="Verdana"/>
              </a:rPr>
              <a:t>ORGANIZACIONES </a:t>
            </a:r>
            <a:r>
              <a:rPr lang="es-ES_tradnl" b="1" dirty="0">
                <a:solidFill>
                  <a:srgbClr val="2D2D8A"/>
                </a:solidFill>
                <a:latin typeface="Verdana"/>
                <a:cs typeface="Verdana"/>
              </a:rPr>
              <a:t>PRIVADAS (ONG) Y DE GOBIERNO</a:t>
            </a:r>
            <a:r>
              <a:rPr lang="es-ES_tradnl" sz="1600" b="1" dirty="0">
                <a:solidFill>
                  <a:srgbClr val="2D2D8A"/>
                </a:solidFill>
                <a:latin typeface="Verdana"/>
                <a:cs typeface="Verdana"/>
              </a:rPr>
              <a:t> </a:t>
            </a:r>
          </a:p>
          <a:p>
            <a:endParaRPr lang="es-ES_tradnl" sz="1000" b="1" dirty="0">
              <a:solidFill>
                <a:schemeClr val="tx1"/>
              </a:solidFill>
              <a:latin typeface="Verdana"/>
              <a:cs typeface="Verdana"/>
            </a:endParaRPr>
          </a:p>
          <a:p>
            <a:pPr marL="173038" indent="-173038" algn="l">
              <a:spcAft>
                <a:spcPts val="1200"/>
              </a:spcAft>
              <a:buClr>
                <a:schemeClr val="accent6"/>
              </a:buClr>
              <a:buFont typeface="Arial"/>
              <a:buChar char="•"/>
            </a:pPr>
            <a:r>
              <a:rPr lang="es-ES_tradnl" sz="1900" b="1" dirty="0">
                <a:solidFill>
                  <a:srgbClr val="000000"/>
                </a:solidFill>
                <a:latin typeface="Verdana"/>
                <a:cs typeface="Verdana"/>
              </a:rPr>
              <a:t>Portal de Equipo </a:t>
            </a:r>
            <a:r>
              <a:rPr lang="es-ES_tradnl" sz="1900" b="1" dirty="0" err="1">
                <a:solidFill>
                  <a:srgbClr val="000000"/>
                </a:solidFill>
                <a:latin typeface="Verdana"/>
                <a:cs typeface="Verdana"/>
              </a:rPr>
              <a:t>Nizkor</a:t>
            </a:r>
            <a:r>
              <a:rPr lang="es-ES_tradnl" sz="1900" b="1" dirty="0">
                <a:solidFill>
                  <a:srgbClr val="000000"/>
                </a:solidFill>
                <a:latin typeface="Verdana"/>
                <a:cs typeface="Verdana"/>
              </a:rPr>
              <a:t> </a:t>
            </a:r>
            <a:r>
              <a:rPr lang="es-ES_tradnl" sz="1900" dirty="0">
                <a:solidFill>
                  <a:srgbClr val="000000"/>
                </a:solidFill>
                <a:latin typeface="Verdana"/>
                <a:cs typeface="Verdana"/>
              </a:rPr>
              <a:t>(</a:t>
            </a:r>
            <a:r>
              <a:rPr lang="es-ES_tradnl" sz="1900" b="1" dirty="0" err="1">
                <a:solidFill>
                  <a:srgbClr val="000000"/>
                </a:solidFill>
                <a:latin typeface="Verdana"/>
                <a:cs typeface="Verdana"/>
              </a:rPr>
              <a:t>www.derechos.org</a:t>
            </a:r>
            <a:r>
              <a:rPr lang="es-ES_tradnl" sz="1900" b="1" dirty="0">
                <a:solidFill>
                  <a:srgbClr val="000000"/>
                </a:solidFill>
                <a:latin typeface="Verdana"/>
                <a:cs typeface="Verdana"/>
              </a:rPr>
              <a:t>/</a:t>
            </a:r>
            <a:r>
              <a:rPr lang="es-ES_tradnl" sz="1900" b="1" dirty="0" err="1">
                <a:solidFill>
                  <a:srgbClr val="000000"/>
                </a:solidFill>
                <a:latin typeface="Verdana"/>
                <a:cs typeface="Verdana"/>
              </a:rPr>
              <a:t>nizkor</a:t>
            </a:r>
            <a:r>
              <a:rPr lang="es-ES_tradnl" sz="1900" dirty="0">
                <a:solidFill>
                  <a:srgbClr val="000000"/>
                </a:solidFill>
                <a:latin typeface="Verdana"/>
                <a:cs typeface="Verdana"/>
              </a:rPr>
              <a:t>): Cuenta con información muy completa sobre temáticas de derechos humanos en América Latina, y está organizado por países. Entre otras cosas, cuenta con links a las organizaciones de DDHH en cada país</a:t>
            </a:r>
            <a:r>
              <a:rPr lang="es-ES_tradnl" sz="1900" dirty="0" smtClean="0">
                <a:solidFill>
                  <a:srgbClr val="000000"/>
                </a:solidFill>
                <a:latin typeface="Verdana"/>
                <a:cs typeface="Verdana"/>
              </a:rPr>
              <a:t>.</a:t>
            </a:r>
          </a:p>
          <a:p>
            <a:pPr marL="173038" indent="-173038" algn="l">
              <a:spcAft>
                <a:spcPts val="1200"/>
              </a:spcAft>
              <a:buClr>
                <a:schemeClr val="accent6"/>
              </a:buClr>
              <a:buFont typeface="Arial"/>
              <a:buChar char="•"/>
            </a:pPr>
            <a:r>
              <a:rPr lang="es-ES_tradnl" sz="1900" b="1" dirty="0">
                <a:solidFill>
                  <a:srgbClr val="000000"/>
                </a:solidFill>
                <a:latin typeface="Verdana"/>
                <a:cs typeface="Verdana"/>
              </a:rPr>
              <a:t>Red Indígena (</a:t>
            </a:r>
            <a:r>
              <a:rPr lang="es-ES_tradnl" sz="1900" b="1" dirty="0" err="1">
                <a:solidFill>
                  <a:srgbClr val="000000"/>
                </a:solidFill>
                <a:latin typeface="Verdana"/>
                <a:cs typeface="Verdana"/>
              </a:rPr>
              <a:t>www.redindigena.net</a:t>
            </a:r>
            <a:r>
              <a:rPr lang="es-ES_tradnl" sz="1900" b="1" dirty="0">
                <a:solidFill>
                  <a:srgbClr val="000000"/>
                </a:solidFill>
                <a:latin typeface="Verdana"/>
                <a:cs typeface="Verdana"/>
              </a:rPr>
              <a:t>/pag11.</a:t>
            </a:r>
            <a:r>
              <a:rPr lang="es-ES_tradnl" sz="1900" b="1" dirty="0" err="1">
                <a:solidFill>
                  <a:srgbClr val="000000"/>
                </a:solidFill>
                <a:latin typeface="Verdana"/>
                <a:cs typeface="Verdana"/>
              </a:rPr>
              <a:t>html</a:t>
            </a:r>
            <a:r>
              <a:rPr lang="es-ES_tradnl" sz="1900" dirty="0">
                <a:solidFill>
                  <a:srgbClr val="000000"/>
                </a:solidFill>
                <a:latin typeface="Verdana"/>
                <a:cs typeface="Verdana"/>
              </a:rPr>
              <a:t>) Tiene un amplio listado de organismos de DDHH en todos los países de América Latina.</a:t>
            </a:r>
            <a:r>
              <a:rPr lang="es-ES_tradnl" sz="1900" dirty="0" smtClean="0">
                <a:solidFill>
                  <a:srgbClr val="000000"/>
                </a:solidFill>
                <a:latin typeface="Verdana"/>
                <a:cs typeface="Verdana"/>
              </a:rPr>
              <a:t> </a:t>
            </a:r>
            <a:endParaRPr lang="es-ES_tradnl" sz="1900" dirty="0" smtClean="0">
              <a:solidFill>
                <a:schemeClr val="tx1"/>
              </a:solidFill>
              <a:latin typeface="Verdana"/>
              <a:cs typeface="Verdana"/>
            </a:endParaRPr>
          </a:p>
          <a:p>
            <a:pPr marL="173038" indent="-173038" algn="l">
              <a:spcAft>
                <a:spcPts val="1200"/>
              </a:spcAft>
              <a:buClr>
                <a:schemeClr val="accent6"/>
              </a:buClr>
              <a:buFont typeface="Arial"/>
              <a:buChar char="•"/>
            </a:pPr>
            <a:r>
              <a:rPr lang="es-ES_tradnl" sz="1900" b="1" dirty="0">
                <a:solidFill>
                  <a:schemeClr val="tx1"/>
                </a:solidFill>
                <a:latin typeface="Verdana"/>
                <a:cs typeface="Verdana"/>
              </a:rPr>
              <a:t>Instituciones del Estado </a:t>
            </a:r>
            <a:r>
              <a:rPr lang="es-ES_tradnl" sz="1900" dirty="0">
                <a:solidFill>
                  <a:schemeClr val="tx1"/>
                </a:solidFill>
                <a:latin typeface="Verdana"/>
                <a:cs typeface="Verdana"/>
              </a:rPr>
              <a:t>encargadas de promover y proteger los DDHH (Oficinas de la Defensoría del Pueblo, personerías, procuradurías de DDHH u otros</a:t>
            </a:r>
            <a:r>
              <a:rPr lang="es-ES_tradnl" sz="1900" dirty="0" smtClean="0">
                <a:solidFill>
                  <a:schemeClr val="tx1"/>
                </a:solidFill>
                <a:latin typeface="Verdana"/>
                <a:cs typeface="Verdana"/>
              </a:rPr>
              <a:t>)</a:t>
            </a:r>
            <a:r>
              <a:rPr lang="es-ES_tradnl" sz="1900" dirty="0" smtClean="0">
                <a:latin typeface="Verdana"/>
                <a:cs typeface="Verdana"/>
              </a:rPr>
              <a:t>.</a:t>
            </a:r>
            <a:endParaRPr lang="es-ES_tradnl" sz="1900" dirty="0" smtClean="0">
              <a:solidFill>
                <a:schemeClr val="tx1"/>
              </a:solidFill>
              <a:latin typeface="Verdana"/>
              <a:cs typeface="Verdana"/>
            </a:endParaRPr>
          </a:p>
          <a:p>
            <a:endParaRPr lang="es-ES_tradnl" sz="1600" dirty="0">
              <a:solidFill>
                <a:schemeClr val="tx1"/>
              </a:solidFill>
              <a:latin typeface="Verdana"/>
              <a:cs typeface="Verdana"/>
            </a:endParaRPr>
          </a:p>
          <a:p>
            <a:r>
              <a:rPr lang="es-CO" sz="1600" dirty="0">
                <a:solidFill>
                  <a:schemeClr val="tx1"/>
                </a:solidFill>
                <a:latin typeface="Verdana"/>
                <a:cs typeface="Verdana"/>
              </a:rPr>
              <a:t> </a:t>
            </a:r>
            <a:endParaRPr lang="es-ES_tradnl" sz="1600" dirty="0">
              <a:solidFill>
                <a:schemeClr val="tx1"/>
              </a:solidFill>
              <a:latin typeface="Verdana"/>
              <a:cs typeface="Verdana"/>
            </a:endParaRPr>
          </a:p>
          <a:p>
            <a:pPr eaLnBrk="1" hangingPunct="1">
              <a:spcBef>
                <a:spcPts val="775"/>
              </a:spcBef>
              <a:buClr>
                <a:srgbClr val="04C2DC"/>
              </a:buClr>
              <a:buSzPct val="140000"/>
              <a:buFont typeface="Swis721 Ex BT" charset="0"/>
              <a:buNone/>
            </a:pPr>
            <a:endParaRPr lang="es-ES_tradnl" sz="1600" dirty="0">
              <a:solidFill>
                <a:schemeClr val="tx1"/>
              </a:solidFill>
              <a:latin typeface="Verdana"/>
              <a:cs typeface="Verdana"/>
            </a:endParaRPr>
          </a:p>
          <a:p>
            <a:pPr eaLnBrk="1" hangingPunct="1">
              <a:spcBef>
                <a:spcPts val="775"/>
              </a:spcBef>
              <a:buClr>
                <a:srgbClr val="04C2DC"/>
              </a:buClr>
              <a:buSzPct val="140000"/>
              <a:buFont typeface="Swis721 Ex BT" charset="0"/>
              <a:buNone/>
            </a:pPr>
            <a:endParaRPr lang="es-ES_tradnl" sz="1600" dirty="0">
              <a:solidFill>
                <a:schemeClr val="tx1"/>
              </a:solidFill>
              <a:latin typeface="Verdana"/>
              <a:cs typeface="Verdana"/>
            </a:endParaRPr>
          </a:p>
          <a:p>
            <a:pPr eaLnBrk="1" hangingPunct="1">
              <a:spcBef>
                <a:spcPts val="775"/>
              </a:spcBef>
              <a:buClr>
                <a:srgbClr val="04C2DC"/>
              </a:buClr>
              <a:buSzPct val="140000"/>
              <a:buFont typeface="Swis721 Ex BT" charset="0"/>
              <a:buNone/>
            </a:pP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69</a:t>
            </a:fld>
            <a:endParaRPr lang="es-CO" dirty="0"/>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68313" y="315912"/>
            <a:ext cx="8229600"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Análisis y discusi</a:t>
            </a:r>
            <a:r>
              <a:rPr lang="es-ES_tradnl" sz="3200" b="1" dirty="0" smtClean="0">
                <a:solidFill>
                  <a:schemeClr val="bg1"/>
                </a:solidFill>
                <a:latin typeface="Verdana"/>
                <a:ea typeface="ＭＳ Ｐゴシック" pitchFamily="26" charset="-128"/>
                <a:cs typeface="Verdana"/>
              </a:rPr>
              <a:t>ón </a:t>
            </a:r>
            <a:br>
              <a:rPr lang="es-ES_tradnl" sz="3200" b="1" dirty="0" smtClean="0">
                <a:solidFill>
                  <a:schemeClr val="bg1"/>
                </a:solidFill>
                <a:latin typeface="Verdana"/>
                <a:ea typeface="ＭＳ Ｐゴシック" pitchFamily="26" charset="-128"/>
                <a:cs typeface="Verdana"/>
              </a:rPr>
            </a:br>
            <a:r>
              <a:rPr lang="es-ES_tradnl" sz="3200" b="1" dirty="0" smtClean="0">
                <a:solidFill>
                  <a:schemeClr val="bg1"/>
                </a:solidFill>
                <a:latin typeface="Verdana"/>
                <a:ea typeface="ＭＳ Ｐゴシック" pitchFamily="26" charset="-128"/>
                <a:cs typeface="Verdana"/>
              </a:rPr>
              <a:t>de la Información</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539750" y="1630624"/>
            <a:ext cx="7993063" cy="4329090"/>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700565" y="1771249"/>
            <a:ext cx="7772400" cy="3886200"/>
          </a:xfrm>
          <a:prstGeom prst="rect">
            <a:avLst/>
          </a:prstGeom>
          <a:noFill/>
          <a:ln w="9525">
            <a:noFill/>
            <a:miter lim="800000"/>
            <a:headEnd/>
            <a:tailEnd/>
          </a:ln>
        </p:spPr>
        <p:txBody>
          <a:bodyPr lIns="90000" tIns="46800" rIns="90000" bIns="46800">
            <a:prstTxWarp prst="textNoShape">
              <a:avLst/>
            </a:prstTxWarp>
          </a:bodyPr>
          <a:lstStyle/>
          <a:p>
            <a:r>
              <a:rPr lang="es-ES_tradnl" sz="2400" b="1" u="sng" dirty="0" smtClean="0">
                <a:solidFill>
                  <a:srgbClr val="2D2D8A"/>
                </a:solidFill>
                <a:latin typeface="Verdana"/>
                <a:cs typeface="Verdana"/>
              </a:rPr>
              <a:t>Actividad</a:t>
            </a:r>
            <a:r>
              <a:rPr lang="es-ES_tradnl" sz="2400" b="1" dirty="0" smtClean="0">
                <a:solidFill>
                  <a:srgbClr val="2D2D8A"/>
                </a:solidFill>
                <a:latin typeface="Verdana"/>
                <a:cs typeface="Verdana"/>
              </a:rPr>
              <a:t>: Roles y enunciados. </a:t>
            </a:r>
            <a:r>
              <a:rPr lang="es-ES_tradnl" sz="2400" dirty="0" smtClean="0"/>
              <a:t>(A.1.2. </a:t>
            </a:r>
            <a:r>
              <a:rPr lang="es-ES_tradnl" sz="2400" dirty="0" err="1" smtClean="0"/>
              <a:t>p</a:t>
            </a:r>
            <a:r>
              <a:rPr lang="es-ES_tradnl" sz="2400" dirty="0" smtClean="0"/>
              <a:t>. 23)</a:t>
            </a:r>
            <a:endParaRPr lang="es-ES_tradnl" sz="2400" dirty="0" smtClean="0">
              <a:solidFill>
                <a:srgbClr val="2D2D8A"/>
              </a:solidFill>
              <a:latin typeface="Verdana"/>
              <a:cs typeface="Verdana"/>
            </a:endParaRPr>
          </a:p>
          <a:p>
            <a:endParaRPr lang="es-ES_tradnl" sz="1600" dirty="0" smtClean="0"/>
          </a:p>
          <a:p>
            <a:pPr algn="l"/>
            <a:endParaRPr lang="es-ES_tradnl" sz="2400" dirty="0" smtClean="0"/>
          </a:p>
          <a:p>
            <a:pPr algn="l"/>
            <a:endParaRPr lang="es-ES_tradnl" sz="2400" dirty="0" smtClean="0"/>
          </a:p>
          <a:p>
            <a:pPr algn="l"/>
            <a:endParaRPr lang="es-ES_tradnl" sz="2400" dirty="0" smtClean="0"/>
          </a:p>
          <a:p>
            <a:pPr algn="l"/>
            <a:endParaRPr lang="es-ES_tradnl" sz="2400" dirty="0" smtClean="0"/>
          </a:p>
          <a:p>
            <a:pPr algn="l"/>
            <a:endParaRPr lang="es-ES_tradnl" sz="2400" dirty="0" smtClean="0"/>
          </a:p>
          <a:p>
            <a:pPr algn="l"/>
            <a:endParaRPr lang="es-ES_tradnl" sz="2400" dirty="0" smtClean="0"/>
          </a:p>
          <a:p>
            <a:pPr marL="173038" lvl="0" indent="-173038">
              <a:spcAft>
                <a:spcPts val="1200"/>
              </a:spcAft>
              <a:buClr>
                <a:schemeClr val="accent6"/>
              </a:buClr>
            </a:pPr>
            <a:r>
              <a:rPr lang="es-ES_tradnl" sz="2400" b="1" dirty="0" smtClean="0">
                <a:solidFill>
                  <a:srgbClr val="333399"/>
                </a:solidFill>
              </a:rPr>
              <a:t>¿Qué hubiera podido hacer el gobierno para	 que ustedes, en el rol que tenían, hubieran 	llegado más lejos?</a:t>
            </a:r>
            <a:r>
              <a:rPr lang="es-ES_tradnl" sz="2400" b="1" dirty="0" smtClean="0"/>
              <a:t> </a:t>
            </a:r>
            <a:endParaRPr lang="es-ES_tradnl" sz="2400" dirty="0" smtClean="0"/>
          </a:p>
          <a:p>
            <a:pPr marL="173038" indent="-173038" algn="l">
              <a:spcAft>
                <a:spcPts val="1200"/>
              </a:spcAft>
              <a:buClr>
                <a:schemeClr val="accent6"/>
              </a:buClr>
              <a:buFont typeface="Arial"/>
              <a:buChar char="•"/>
            </a:pPr>
            <a:endParaRPr lang="es-ES_tradnl" sz="1600" dirty="0" smtClean="0">
              <a:solidFill>
                <a:schemeClr val="tx1"/>
              </a:solidFill>
              <a:latin typeface="Verdana"/>
              <a:cs typeface="Verdana"/>
            </a:endParaRPr>
          </a:p>
          <a:p>
            <a:pPr marL="173038" indent="-173038" algn="l">
              <a:spcAft>
                <a:spcPts val="1200"/>
              </a:spcAft>
              <a:buClr>
                <a:schemeClr val="accent6"/>
              </a:buClr>
              <a:buFont typeface="Arial"/>
              <a:buChar char="•"/>
            </a:pPr>
            <a:endParaRPr lang="es-ES_tradnl" sz="1600" dirty="0" smtClean="0">
              <a:solidFill>
                <a:schemeClr val="tx1"/>
              </a:solidFill>
              <a:latin typeface="Verdana"/>
              <a:cs typeface="Verdana"/>
            </a:endParaRPr>
          </a:p>
          <a:p>
            <a:r>
              <a:rPr lang="es-CO" sz="1600" dirty="0">
                <a:solidFill>
                  <a:schemeClr val="tx1"/>
                </a:solidFill>
                <a:latin typeface="Verdana"/>
                <a:cs typeface="Verdana"/>
              </a:rPr>
              <a:t> </a:t>
            </a:r>
            <a:endParaRPr lang="es-ES_tradnl" sz="1600" dirty="0">
              <a:solidFill>
                <a:schemeClr val="tx1"/>
              </a:solidFill>
              <a:latin typeface="Verdana"/>
              <a:cs typeface="Verdana"/>
            </a:endParaRPr>
          </a:p>
          <a:p>
            <a:pPr eaLnBrk="1" hangingPunct="1">
              <a:spcBef>
                <a:spcPts val="775"/>
              </a:spcBef>
              <a:buClr>
                <a:srgbClr val="04C2DC"/>
              </a:buClr>
              <a:buSzPct val="140000"/>
              <a:buFont typeface="Swis721 Ex BT" charset="0"/>
              <a:buNone/>
            </a:pPr>
            <a:endParaRPr lang="es-ES_tradnl" sz="1600" dirty="0">
              <a:solidFill>
                <a:schemeClr val="tx1"/>
              </a:solidFill>
              <a:latin typeface="Verdana"/>
              <a:cs typeface="Verdana"/>
            </a:endParaRPr>
          </a:p>
          <a:p>
            <a:pPr eaLnBrk="1" hangingPunct="1">
              <a:spcBef>
                <a:spcPts val="775"/>
              </a:spcBef>
              <a:buClr>
                <a:srgbClr val="04C2DC"/>
              </a:buClr>
              <a:buSzPct val="140000"/>
              <a:buFont typeface="Swis721 Ex BT" charset="0"/>
              <a:buNone/>
            </a:pPr>
            <a:endParaRPr lang="es-ES_tradnl" sz="1600" dirty="0">
              <a:solidFill>
                <a:schemeClr val="tx1"/>
              </a:solidFill>
              <a:latin typeface="Verdana"/>
              <a:cs typeface="Verdana"/>
            </a:endParaRPr>
          </a:p>
          <a:p>
            <a:pPr eaLnBrk="1" hangingPunct="1">
              <a:spcBef>
                <a:spcPts val="775"/>
              </a:spcBef>
              <a:buClr>
                <a:srgbClr val="04C2DC"/>
              </a:buClr>
              <a:buSzPct val="140000"/>
              <a:buFont typeface="Swis721 Ex BT" charset="0"/>
              <a:buNone/>
            </a:pP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70</a:t>
            </a:fld>
            <a:endParaRPr lang="es-CO" dirty="0"/>
          </a:p>
        </p:txBody>
      </p:sp>
      <p:pic>
        <p:nvPicPr>
          <p:cNvPr id="6" name="Picture 5"/>
          <p:cNvPicPr>
            <a:picLocks noChangeAspect="1"/>
          </p:cNvPicPr>
          <p:nvPr/>
        </p:nvPicPr>
        <p:blipFill>
          <a:blip r:embed="rId3"/>
          <a:stretch>
            <a:fillRect/>
          </a:stretch>
        </p:blipFill>
        <p:spPr>
          <a:xfrm>
            <a:off x="685800" y="2540000"/>
            <a:ext cx="1676400" cy="1651000"/>
          </a:xfrm>
          <a:prstGeom prst="rect">
            <a:avLst/>
          </a:prstGeom>
        </p:spPr>
      </p:pic>
      <p:sp>
        <p:nvSpPr>
          <p:cNvPr id="7" name="TextBox 6"/>
          <p:cNvSpPr txBox="1"/>
          <p:nvPr/>
        </p:nvSpPr>
        <p:spPr>
          <a:xfrm>
            <a:off x="2438401" y="2413000"/>
            <a:ext cx="6070599" cy="2246769"/>
          </a:xfrm>
          <a:prstGeom prst="rect">
            <a:avLst/>
          </a:prstGeom>
          <a:noFill/>
        </p:spPr>
        <p:txBody>
          <a:bodyPr wrap="square" rtlCol="0">
            <a:spAutoFit/>
          </a:bodyPr>
          <a:lstStyle/>
          <a:p>
            <a:pPr algn="l"/>
            <a:r>
              <a:rPr lang="es-ES_tradnl" sz="2000" dirty="0" smtClean="0">
                <a:latin typeface="Verdana"/>
                <a:cs typeface="Verdana"/>
              </a:rPr>
              <a:t>Muchas veces nosotros mismos, la sociedad  o el Gobierno pueden contribuir con cambios para motivar a que personas con cierta identidad personal cambien sus </a:t>
            </a:r>
            <a:r>
              <a:rPr lang="es-ES_tradnl" sz="2000" dirty="0" err="1" smtClean="0">
                <a:latin typeface="Verdana"/>
                <a:cs typeface="Verdana"/>
              </a:rPr>
              <a:t>caracterís</a:t>
            </a:r>
            <a:r>
              <a:rPr lang="es-ES_tradnl" sz="2000" dirty="0" smtClean="0">
                <a:latin typeface="Verdana"/>
                <a:cs typeface="Verdana"/>
              </a:rPr>
              <a:t>-ticas por unas más positivas, que los conduzcan hacia una mejor calidad de vida. </a:t>
            </a:r>
          </a:p>
          <a:p>
            <a:pPr algn="l"/>
            <a:endParaRPr lang="es-CO" sz="2000" dirty="0">
              <a:latin typeface="Verdana"/>
              <a:cs typeface="Verdana"/>
            </a:endParaRP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bwMode="auto">
          <a:xfrm>
            <a:off x="1057275" y="1323975"/>
            <a:ext cx="6743700" cy="1285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prstTxWarp prst="textNoShape">
              <a:avLst/>
            </a:prstTxWarp>
          </a:bodyPr>
          <a:lstStyle/>
          <a:p>
            <a:pPr algn="ctr" eaLnBrk="1" hangingPunct="1"/>
            <a:endParaRPr lang="es-CO" sz="1800" b="1">
              <a:latin typeface="Swis721 BlkEx BT" pitchFamily="34" charset="0"/>
            </a:endParaRPr>
          </a:p>
        </p:txBody>
      </p:sp>
      <p:sp>
        <p:nvSpPr>
          <p:cNvPr id="51203" name="Rectangle 2"/>
          <p:cNvSpPr>
            <a:spLocks noGrp="1" noChangeArrowheads="1"/>
          </p:cNvSpPr>
          <p:nvPr>
            <p:ph type="title"/>
          </p:nvPr>
        </p:nvSpPr>
        <p:spPr>
          <a:xfrm>
            <a:off x="133350" y="11588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Proponer soluciones </a:t>
            </a:r>
            <a:br>
              <a:rPr lang="es-ES_tradnl" sz="3200" b="1" dirty="0" smtClean="0">
                <a:latin typeface="Verdana"/>
                <a:ea typeface="ＭＳ Ｐゴシック" pitchFamily="26" charset="-128"/>
                <a:cs typeface="Verdana"/>
              </a:rPr>
            </a:br>
            <a:r>
              <a:rPr lang="es-ES_tradnl" sz="3200" b="1" dirty="0" smtClean="0">
                <a:latin typeface="Verdana"/>
                <a:ea typeface="ＭＳ Ｐゴシック" pitchFamily="26" charset="-128"/>
                <a:cs typeface="Verdana"/>
              </a:rPr>
              <a:t>y un plan de acción</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219200"/>
            <a:ext cx="8686800" cy="5162549"/>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71</a:t>
            </a:fld>
            <a:endParaRPr lang="es-CO" dirty="0"/>
          </a:p>
        </p:txBody>
      </p:sp>
      <p:sp>
        <p:nvSpPr>
          <p:cNvPr id="9" name="8 CuadroTexto"/>
          <p:cNvSpPr txBox="1"/>
          <p:nvPr/>
        </p:nvSpPr>
        <p:spPr>
          <a:xfrm>
            <a:off x="800098" y="4438649"/>
            <a:ext cx="2114552" cy="369332"/>
          </a:xfrm>
          <a:prstGeom prst="rect">
            <a:avLst/>
          </a:prstGeom>
          <a:noFill/>
        </p:spPr>
        <p:txBody>
          <a:bodyPr wrap="square" rtlCol="0">
            <a:spAutoFit/>
          </a:bodyPr>
          <a:lstStyle/>
          <a:p>
            <a:pPr algn="l"/>
            <a:r>
              <a:rPr lang="es-CO" b="1" dirty="0" smtClean="0"/>
              <a:t>Tener en cuenta</a:t>
            </a:r>
            <a:endParaRPr lang="es-CO" dirty="0"/>
          </a:p>
        </p:txBody>
      </p:sp>
      <p:sp>
        <p:nvSpPr>
          <p:cNvPr id="11" name="10 CuadroTexto"/>
          <p:cNvSpPr txBox="1"/>
          <p:nvPr/>
        </p:nvSpPr>
        <p:spPr>
          <a:xfrm>
            <a:off x="1457325" y="2752725"/>
            <a:ext cx="4886325" cy="646331"/>
          </a:xfrm>
          <a:prstGeom prst="rect">
            <a:avLst/>
          </a:prstGeom>
          <a:noFill/>
        </p:spPr>
        <p:txBody>
          <a:bodyPr wrap="square" rtlCol="0">
            <a:spAutoFit/>
          </a:bodyPr>
          <a:lstStyle/>
          <a:p>
            <a:r>
              <a:rPr lang="es-CO" dirty="0" smtClean="0">
                <a:solidFill>
                  <a:schemeClr val="accent6"/>
                </a:solidFill>
              </a:rPr>
              <a:t>Formato 1. Políticas públicas a la medida.</a:t>
            </a:r>
          </a:p>
          <a:p>
            <a:r>
              <a:rPr lang="es-CO" dirty="0" smtClean="0">
                <a:solidFill>
                  <a:schemeClr val="accent6"/>
                </a:solidFill>
              </a:rPr>
              <a:t>Formato 2. Test de DDHH.</a:t>
            </a:r>
            <a:endParaRPr lang="es-CO" dirty="0">
              <a:solidFill>
                <a:schemeClr val="accent6"/>
              </a:solidFill>
            </a:endParaRPr>
          </a:p>
        </p:txBody>
      </p:sp>
      <p:sp>
        <p:nvSpPr>
          <p:cNvPr id="14" name="13 Flecha abajo"/>
          <p:cNvSpPr/>
          <p:nvPr/>
        </p:nvSpPr>
        <p:spPr bwMode="auto">
          <a:xfrm rot="16200000">
            <a:off x="785815" y="2452688"/>
            <a:ext cx="566736" cy="1119188"/>
          </a:xfrm>
          <a:prstGeom prst="downArrow">
            <a:avLst/>
          </a:prstGeom>
          <a:ln>
            <a:headEnd/>
            <a:tailEnd/>
          </a:ln>
        </p:spPr>
        <p:style>
          <a:lnRef idx="1">
            <a:schemeClr val="accent2"/>
          </a:lnRef>
          <a:fillRef idx="3">
            <a:schemeClr val="accent2"/>
          </a:fillRef>
          <a:effectRef idx="2">
            <a:schemeClr val="accent2"/>
          </a:effectRef>
          <a:fontRef idx="minor">
            <a:schemeClr val="lt1"/>
          </a:fontRef>
        </p:style>
        <p:txBody>
          <a:bodyPr wrap="none" rtlCol="0" anchor="ctr">
            <a:prstTxWarp prst="textNoShape">
              <a:avLst/>
            </a:prstTxWarp>
          </a:bodyPr>
          <a:lstStyle/>
          <a:p>
            <a:pPr algn="ctr" eaLnBrk="1" hangingPunct="1"/>
            <a:endParaRPr lang="es-CO" sz="1800" b="1">
              <a:latin typeface="Swis721 BlkEx BT" pitchFamily="34" charset="0"/>
            </a:endParaRPr>
          </a:p>
        </p:txBody>
      </p:sp>
      <p:sp>
        <p:nvSpPr>
          <p:cNvPr id="15" name="14 CuadroTexto"/>
          <p:cNvSpPr txBox="1"/>
          <p:nvPr/>
        </p:nvSpPr>
        <p:spPr>
          <a:xfrm>
            <a:off x="1142997" y="1381125"/>
            <a:ext cx="6553203" cy="1200329"/>
          </a:xfrm>
          <a:prstGeom prst="rect">
            <a:avLst/>
          </a:prstGeom>
          <a:noFill/>
        </p:spPr>
        <p:txBody>
          <a:bodyPr wrap="square" rtlCol="0">
            <a:spAutoFit/>
          </a:bodyPr>
          <a:lstStyle/>
          <a:p>
            <a:r>
              <a:rPr lang="es-CO" b="1" dirty="0" smtClean="0"/>
              <a:t>Es necesario diseñar políticas que respondan verdaderamente a las necesidades y características de la población que tiene el problema de interés público al que se le intenta dar solución.</a:t>
            </a:r>
            <a:endParaRPr lang="es-CO" dirty="0"/>
          </a:p>
        </p:txBody>
      </p:sp>
      <p:sp>
        <p:nvSpPr>
          <p:cNvPr id="17" name="16 Abrir llave"/>
          <p:cNvSpPr/>
          <p:nvPr/>
        </p:nvSpPr>
        <p:spPr bwMode="auto">
          <a:xfrm>
            <a:off x="2809875" y="3562350"/>
            <a:ext cx="628650" cy="2514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charset="0"/>
            </a:endParaRPr>
          </a:p>
        </p:txBody>
      </p:sp>
      <p:sp>
        <p:nvSpPr>
          <p:cNvPr id="21" name="20 CuadroTexto"/>
          <p:cNvSpPr txBox="1"/>
          <p:nvPr/>
        </p:nvSpPr>
        <p:spPr>
          <a:xfrm>
            <a:off x="3248026" y="3514725"/>
            <a:ext cx="2466974" cy="2585323"/>
          </a:xfrm>
          <a:prstGeom prst="rect">
            <a:avLst/>
          </a:prstGeom>
          <a:noFill/>
        </p:spPr>
        <p:txBody>
          <a:bodyPr wrap="square" rtlCol="0">
            <a:spAutoFit/>
          </a:bodyPr>
          <a:lstStyle/>
          <a:p>
            <a:pPr>
              <a:buFont typeface="Arial" pitchFamily="34" charset="0"/>
              <a:buChar char="•"/>
            </a:pPr>
            <a:r>
              <a:rPr lang="es-CO" dirty="0" smtClean="0"/>
              <a:t> Diversidad de opiniones y perspectivas.</a:t>
            </a:r>
          </a:p>
          <a:p>
            <a:pPr>
              <a:buFont typeface="Arial" pitchFamily="34" charset="0"/>
              <a:buChar char="•"/>
            </a:pPr>
            <a:r>
              <a:rPr lang="es-CO" dirty="0" smtClean="0"/>
              <a:t> Conflictos entre libertades individuales y normas.</a:t>
            </a:r>
          </a:p>
          <a:p>
            <a:pPr>
              <a:buFont typeface="Arial" pitchFamily="34" charset="0"/>
              <a:buChar char="•"/>
            </a:pPr>
            <a:r>
              <a:rPr lang="es-CO" dirty="0" smtClean="0"/>
              <a:t> Conflicto entre derechos humanos.</a:t>
            </a:r>
          </a:p>
          <a:p>
            <a:pPr>
              <a:buFont typeface="Arial" pitchFamily="34" charset="0"/>
              <a:buChar char="•"/>
            </a:pPr>
            <a:endParaRPr lang="es-CO" dirty="0"/>
          </a:p>
        </p:txBody>
      </p:sp>
      <p:sp>
        <p:nvSpPr>
          <p:cNvPr id="22" name="21 Cerrar llave"/>
          <p:cNvSpPr/>
          <p:nvPr/>
        </p:nvSpPr>
        <p:spPr bwMode="auto">
          <a:xfrm>
            <a:off x="5534025" y="3438525"/>
            <a:ext cx="552450" cy="267652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charset="0"/>
            </a:endParaRPr>
          </a:p>
        </p:txBody>
      </p:sp>
      <p:sp>
        <p:nvSpPr>
          <p:cNvPr id="23" name="22 CuadroTexto"/>
          <p:cNvSpPr txBox="1"/>
          <p:nvPr/>
        </p:nvSpPr>
        <p:spPr>
          <a:xfrm>
            <a:off x="6181725" y="4067175"/>
            <a:ext cx="2590800" cy="2031325"/>
          </a:xfrm>
          <a:prstGeom prst="rect">
            <a:avLst/>
          </a:prstGeom>
          <a:noFill/>
        </p:spPr>
        <p:txBody>
          <a:bodyPr wrap="square" rtlCol="0">
            <a:spAutoFit/>
          </a:bodyPr>
          <a:lstStyle/>
          <a:p>
            <a:r>
              <a:rPr lang="es-CO" dirty="0" smtClean="0">
                <a:solidFill>
                  <a:schemeClr val="accent6"/>
                </a:solidFill>
              </a:rPr>
              <a:t> </a:t>
            </a:r>
            <a:r>
              <a:rPr lang="es-CO" dirty="0" smtClean="0">
                <a:solidFill>
                  <a:schemeClr val="tx2"/>
                </a:solidFill>
              </a:rPr>
              <a:t>Actividades sugeridas:</a:t>
            </a:r>
          </a:p>
          <a:p>
            <a:pPr>
              <a:buFont typeface="Arial" pitchFamily="34" charset="0"/>
              <a:buChar char="•"/>
            </a:pPr>
            <a:r>
              <a:rPr lang="es-CO" dirty="0" smtClean="0">
                <a:solidFill>
                  <a:schemeClr val="accent6"/>
                </a:solidFill>
              </a:rPr>
              <a:t> Diagramas sobre la libertad.</a:t>
            </a:r>
          </a:p>
          <a:p>
            <a:pPr>
              <a:buFont typeface="Arial" pitchFamily="34" charset="0"/>
              <a:buChar char="•"/>
            </a:pPr>
            <a:r>
              <a:rPr lang="es-CO" dirty="0" smtClean="0">
                <a:solidFill>
                  <a:schemeClr val="accent6"/>
                </a:solidFill>
              </a:rPr>
              <a:t> A, 2, 3.</a:t>
            </a:r>
          </a:p>
          <a:p>
            <a:pPr>
              <a:buFont typeface="Arial" pitchFamily="34" charset="0"/>
              <a:buChar char="•"/>
            </a:pPr>
            <a:r>
              <a:rPr lang="es-CO" dirty="0" smtClean="0">
                <a:solidFill>
                  <a:schemeClr val="accent6"/>
                </a:solidFill>
              </a:rPr>
              <a:t> A, 3, 2.</a:t>
            </a:r>
          </a:p>
          <a:p>
            <a:pPr>
              <a:buFont typeface="Arial" pitchFamily="34" charset="0"/>
              <a:buChar char="•"/>
            </a:pPr>
            <a:r>
              <a:rPr lang="es-CO" dirty="0" smtClean="0">
                <a:solidFill>
                  <a:schemeClr val="accent6"/>
                </a:solidFill>
              </a:rPr>
              <a:t> A, 3, 3.</a:t>
            </a:r>
          </a:p>
          <a:p>
            <a:pPr>
              <a:buFont typeface="Arial" pitchFamily="34" charset="0"/>
              <a:buChar char="•"/>
            </a:pPr>
            <a:r>
              <a:rPr lang="es-CO" dirty="0" smtClean="0">
                <a:solidFill>
                  <a:schemeClr val="accent6"/>
                </a:solidFill>
              </a:rPr>
              <a:t> B, 2, 3. </a:t>
            </a:r>
            <a:endParaRPr lang="es-CO" dirty="0">
              <a:solidFill>
                <a:schemeClr val="accent6"/>
              </a:solidFill>
            </a:endParaRPr>
          </a:p>
        </p:txBody>
      </p:sp>
      <p:sp>
        <p:nvSpPr>
          <p:cNvPr id="24" name="23 Flecha abajo"/>
          <p:cNvSpPr/>
          <p:nvPr/>
        </p:nvSpPr>
        <p:spPr bwMode="auto">
          <a:xfrm>
            <a:off x="7000875" y="2828925"/>
            <a:ext cx="561975" cy="914400"/>
          </a:xfrm>
          <a:prstGeom prst="downArrow">
            <a:avLst/>
          </a:prstGeom>
          <a:ln>
            <a:headEnd/>
            <a:tailEnd/>
          </a:ln>
        </p:spPr>
        <p:style>
          <a:lnRef idx="1">
            <a:schemeClr val="accent2"/>
          </a:lnRef>
          <a:fillRef idx="3">
            <a:schemeClr val="accent2"/>
          </a:fillRef>
          <a:effectRef idx="2">
            <a:schemeClr val="accent2"/>
          </a:effectRef>
          <a:fontRef idx="minor">
            <a:schemeClr val="lt1"/>
          </a:fontRef>
        </p:style>
        <p:txBody>
          <a:bodyPr wrap="none" rtlCol="0" anchor="ctr">
            <a:prstTxWarp prst="textNoShape">
              <a:avLst/>
            </a:prstTxWarp>
          </a:bodyPr>
          <a:lstStyle/>
          <a:p>
            <a:pPr algn="ctr" eaLnBrk="1" hangingPunct="1"/>
            <a:endParaRPr lang="es-CO" sz="1800" b="1">
              <a:latin typeface="Swis721 BlkEx BT" pitchFamily="34" charset="0"/>
            </a:endParaRP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33350" y="11588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Desarrollar el portafolio del proyecto</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397001"/>
            <a:ext cx="8686800" cy="4775200"/>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643415" y="1397000"/>
            <a:ext cx="7772400" cy="1304925"/>
          </a:xfrm>
          <a:prstGeom prst="rect">
            <a:avLst/>
          </a:prstGeom>
          <a:noFill/>
          <a:ln w="9525">
            <a:noFill/>
            <a:miter lim="800000"/>
            <a:headEnd/>
            <a:tailEnd/>
          </a:ln>
        </p:spPr>
        <p:txBody>
          <a:bodyPr lIns="90000" tIns="46800" rIns="90000" bIns="46800">
            <a:prstTxWarp prst="textNoShape">
              <a:avLst/>
            </a:prstTxWarp>
          </a:bodyPr>
          <a:lstStyle/>
          <a:p>
            <a:r>
              <a:rPr lang="es-ES_tradnl" sz="2400" b="1" u="sng" dirty="0" smtClean="0">
                <a:solidFill>
                  <a:srgbClr val="2D2D8A"/>
                </a:solidFill>
                <a:latin typeface="Verdana"/>
                <a:cs typeface="Verdana"/>
              </a:rPr>
              <a:t>Actividades de desarrollo de competencias para la elaboración del portafolio</a:t>
            </a: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72</a:t>
            </a:fld>
            <a:endParaRPr lang="es-CO" dirty="0"/>
          </a:p>
        </p:txBody>
      </p:sp>
      <p:sp>
        <p:nvSpPr>
          <p:cNvPr id="7" name="TextBox 6"/>
          <p:cNvSpPr txBox="1"/>
          <p:nvPr/>
        </p:nvSpPr>
        <p:spPr>
          <a:xfrm>
            <a:off x="311150" y="2301875"/>
            <a:ext cx="8502650" cy="4770536"/>
          </a:xfrm>
          <a:prstGeom prst="rect">
            <a:avLst/>
          </a:prstGeom>
          <a:noFill/>
        </p:spPr>
        <p:txBody>
          <a:bodyPr wrap="square" rtlCol="0">
            <a:spAutoFit/>
          </a:bodyPr>
          <a:lstStyle/>
          <a:p>
            <a:pPr algn="l"/>
            <a:r>
              <a:rPr lang="es-ES_tradnl" sz="1900" b="1" dirty="0" smtClean="0">
                <a:latin typeface="Verdana"/>
                <a:cs typeface="Verdana"/>
              </a:rPr>
              <a:t>Equipo 1</a:t>
            </a:r>
            <a:r>
              <a:rPr lang="es-ES_tradnl" sz="1900" dirty="0" smtClean="0">
                <a:latin typeface="Verdana"/>
                <a:cs typeface="Verdana"/>
              </a:rPr>
              <a:t>: </a:t>
            </a:r>
            <a:r>
              <a:rPr lang="es-ES_tradnl" sz="1900" dirty="0" smtClean="0">
                <a:solidFill>
                  <a:schemeClr val="accent6"/>
                </a:solidFill>
                <a:latin typeface="Verdana"/>
                <a:cs typeface="Verdana"/>
              </a:rPr>
              <a:t>Actividad A,3,2 (dilemas sobre la libertad)</a:t>
            </a:r>
            <a:r>
              <a:rPr lang="es-ES_tradnl" sz="1900" dirty="0" smtClean="0">
                <a:latin typeface="Verdana"/>
                <a:cs typeface="Verdana"/>
              </a:rPr>
              <a:t>. </a:t>
            </a:r>
          </a:p>
          <a:p>
            <a:pPr algn="l"/>
            <a:r>
              <a:rPr lang="es-ES_tradnl" sz="1900" dirty="0" smtClean="0">
                <a:latin typeface="Verdana"/>
                <a:cs typeface="Verdana"/>
              </a:rPr>
              <a:t>Verán que el ejercicio de la libertad es complejo cuando colinda con la libertad de los demás en una sociedad. También, aprenderán que un diagnóstico adecuado involucra las diferentes opciones, situaciones y variantes del caso, y todos los actores involucrados.</a:t>
            </a:r>
          </a:p>
          <a:p>
            <a:pPr algn="l"/>
            <a:endParaRPr lang="es-ES_tradnl" sz="1900" dirty="0" smtClean="0">
              <a:latin typeface="Verdana"/>
              <a:cs typeface="Verdana"/>
            </a:endParaRPr>
          </a:p>
          <a:p>
            <a:pPr algn="l"/>
            <a:r>
              <a:rPr lang="es-ES_tradnl" sz="1900" b="1" dirty="0" smtClean="0">
                <a:latin typeface="Verdana"/>
                <a:cs typeface="Verdana"/>
              </a:rPr>
              <a:t>Equipo 2</a:t>
            </a:r>
            <a:r>
              <a:rPr lang="es-ES_tradnl" sz="1900" dirty="0" smtClean="0">
                <a:latin typeface="Verdana"/>
                <a:cs typeface="Verdana"/>
              </a:rPr>
              <a:t>:</a:t>
            </a:r>
            <a:r>
              <a:rPr lang="es-ES_tradnl" sz="1900" dirty="0" smtClean="0">
                <a:solidFill>
                  <a:schemeClr val="accent6"/>
                </a:solidFill>
                <a:latin typeface="Verdana"/>
                <a:cs typeface="Verdana"/>
              </a:rPr>
              <a:t>Actividad B,2,4 (derechos en los preámbulos de las constituciones) y formato ¿Cuáles derechos encontramos?</a:t>
            </a:r>
            <a:endParaRPr lang="es-ES_tradnl" sz="1900" dirty="0" smtClean="0">
              <a:latin typeface="Verdana"/>
              <a:cs typeface="Verdana"/>
            </a:endParaRPr>
          </a:p>
          <a:p>
            <a:pPr algn="l"/>
            <a:r>
              <a:rPr lang="es-ES_tradnl" sz="1900" dirty="0" smtClean="0">
                <a:latin typeface="Verdana"/>
                <a:cs typeface="Verdana"/>
              </a:rPr>
              <a:t>Podrán reconocer cómo en América Latina y el Caribe la promoción y defensa de los derechos humanos es una prioridad constitucional. Además, aprenderán a analizar leyes y políticas públicas con una mirada desde los derechos humanos. </a:t>
            </a:r>
          </a:p>
          <a:p>
            <a:pPr algn="l"/>
            <a:endParaRPr lang="es-ES_tradnl" sz="1900" dirty="0" smtClean="0">
              <a:latin typeface="Verdana"/>
              <a:cs typeface="Verdana"/>
            </a:endParaRPr>
          </a:p>
          <a:p>
            <a:pPr algn="l"/>
            <a:endParaRPr lang="es-ES_tradnl" sz="1900" dirty="0" smtClean="0">
              <a:latin typeface="Verdana"/>
              <a:cs typeface="Verdana"/>
            </a:endParaRPr>
          </a:p>
          <a:p>
            <a:pPr algn="l"/>
            <a:endParaRPr lang="es-ES_tradnl" sz="1900" dirty="0" smtClean="0">
              <a:latin typeface="Verdana"/>
              <a:cs typeface="Verdana"/>
            </a:endParaRPr>
          </a:p>
          <a:p>
            <a:pPr algn="l"/>
            <a:endParaRPr lang="es-CO" sz="1900" dirty="0">
              <a:latin typeface="Verdana"/>
              <a:cs typeface="Verdana"/>
            </a:endParaRPr>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33350" y="11588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Desarrollar el portafolio del proyecto</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358901"/>
            <a:ext cx="8686800" cy="4749799"/>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630715" y="1447800"/>
            <a:ext cx="7772400" cy="1304925"/>
          </a:xfrm>
          <a:prstGeom prst="rect">
            <a:avLst/>
          </a:prstGeom>
          <a:noFill/>
          <a:ln w="9525">
            <a:noFill/>
            <a:miter lim="800000"/>
            <a:headEnd/>
            <a:tailEnd/>
          </a:ln>
        </p:spPr>
        <p:txBody>
          <a:bodyPr lIns="90000" tIns="46800" rIns="90000" bIns="46800">
            <a:prstTxWarp prst="textNoShape">
              <a:avLst/>
            </a:prstTxWarp>
          </a:bodyPr>
          <a:lstStyle/>
          <a:p>
            <a:r>
              <a:rPr lang="es-ES_tradnl" sz="2400" b="1" u="sng" dirty="0" smtClean="0">
                <a:solidFill>
                  <a:srgbClr val="2D2D8A"/>
                </a:solidFill>
                <a:latin typeface="Verdana"/>
                <a:cs typeface="Verdana"/>
              </a:rPr>
              <a:t>Actividades de desarrollo de competencias para la elaboración del portafolio</a:t>
            </a: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73</a:t>
            </a:fld>
            <a:endParaRPr lang="es-CO" dirty="0"/>
          </a:p>
        </p:txBody>
      </p:sp>
      <p:sp>
        <p:nvSpPr>
          <p:cNvPr id="7" name="TextBox 6"/>
          <p:cNvSpPr txBox="1"/>
          <p:nvPr/>
        </p:nvSpPr>
        <p:spPr>
          <a:xfrm>
            <a:off x="400050" y="2441575"/>
            <a:ext cx="8410574" cy="4401205"/>
          </a:xfrm>
          <a:prstGeom prst="rect">
            <a:avLst/>
          </a:prstGeom>
          <a:noFill/>
        </p:spPr>
        <p:txBody>
          <a:bodyPr wrap="square" rtlCol="0">
            <a:spAutoFit/>
          </a:bodyPr>
          <a:lstStyle/>
          <a:p>
            <a:pPr algn="l"/>
            <a:r>
              <a:rPr lang="es-ES_tradnl" sz="2000" b="1" dirty="0" smtClean="0">
                <a:latin typeface="Verdana"/>
                <a:cs typeface="Verdana"/>
              </a:rPr>
              <a:t>Equipo 3</a:t>
            </a:r>
            <a:r>
              <a:rPr lang="es-ES_tradnl" sz="2000" dirty="0" smtClean="0">
                <a:latin typeface="Verdana"/>
                <a:cs typeface="Verdana"/>
              </a:rPr>
              <a:t>:</a:t>
            </a:r>
            <a:r>
              <a:rPr lang="es-ES_tradnl" sz="2000" dirty="0" smtClean="0">
                <a:solidFill>
                  <a:schemeClr val="accent6"/>
                </a:solidFill>
                <a:latin typeface="Verdana"/>
                <a:cs typeface="Verdana"/>
              </a:rPr>
              <a:t>Actividad B,1,3 (el Holocausto)</a:t>
            </a:r>
            <a:r>
              <a:rPr lang="es-ES_tradnl" sz="2000" dirty="0" smtClean="0">
                <a:latin typeface="Verdana"/>
                <a:cs typeface="Verdana"/>
              </a:rPr>
              <a:t>. </a:t>
            </a:r>
          </a:p>
          <a:p>
            <a:pPr algn="l"/>
            <a:r>
              <a:rPr lang="es-ES_tradnl" sz="2000" dirty="0" smtClean="0">
                <a:latin typeface="Verdana"/>
                <a:cs typeface="Verdana"/>
              </a:rPr>
              <a:t>Crearán propuestas para evitar que violaciones a los derechos humanos se repitan. Podrán formular propuestas de política pública que tomen en cuenta estos importantes derechos.</a:t>
            </a:r>
          </a:p>
          <a:p>
            <a:pPr algn="l"/>
            <a:endParaRPr lang="es-ES_tradnl" sz="2000" dirty="0" smtClean="0">
              <a:latin typeface="Verdana"/>
              <a:cs typeface="Verdana"/>
            </a:endParaRPr>
          </a:p>
          <a:p>
            <a:pPr algn="l"/>
            <a:r>
              <a:rPr lang="es-ES_tradnl" sz="2000" b="1" dirty="0" smtClean="0">
                <a:latin typeface="Verdana"/>
                <a:cs typeface="Verdana"/>
              </a:rPr>
              <a:t>Equipo 4</a:t>
            </a:r>
            <a:r>
              <a:rPr lang="es-ES_tradnl" sz="2000" dirty="0" smtClean="0">
                <a:latin typeface="Verdana"/>
                <a:cs typeface="Verdana"/>
              </a:rPr>
              <a:t>:</a:t>
            </a:r>
            <a:r>
              <a:rPr lang="es-ES_tradnl" sz="2000" dirty="0" smtClean="0">
                <a:solidFill>
                  <a:schemeClr val="accent6"/>
                </a:solidFill>
                <a:latin typeface="Verdana"/>
                <a:cs typeface="Verdana"/>
              </a:rPr>
              <a:t>Actividad A,2,2 (propuesta para el FIDC de la UNESCO)</a:t>
            </a:r>
            <a:r>
              <a:rPr lang="es-ES_tradnl" sz="2000" dirty="0" smtClean="0">
                <a:latin typeface="Verdana"/>
                <a:cs typeface="Verdana"/>
              </a:rPr>
              <a:t>. </a:t>
            </a:r>
          </a:p>
          <a:p>
            <a:pPr algn="l"/>
            <a:r>
              <a:rPr lang="es-ES_tradnl" sz="2000" dirty="0" smtClean="0">
                <a:latin typeface="Verdana"/>
                <a:cs typeface="Verdana"/>
              </a:rPr>
              <a:t>Convertirán una propuesta en un plan de acción que contemple metodología, tiempo, responsabilidades y actores, a la vez que profundizan en los derechos a la diversidad y al pluralismo.</a:t>
            </a:r>
          </a:p>
          <a:p>
            <a:pPr algn="l"/>
            <a:endParaRPr lang="es-ES_tradnl" sz="2000" dirty="0" smtClean="0">
              <a:latin typeface="Verdana"/>
              <a:cs typeface="Verdana"/>
            </a:endParaRPr>
          </a:p>
          <a:p>
            <a:pPr algn="l"/>
            <a:endParaRPr lang="es-ES_tradnl" sz="2000" dirty="0" smtClean="0">
              <a:latin typeface="Verdana"/>
              <a:cs typeface="Verdana"/>
            </a:endParaRPr>
          </a:p>
          <a:p>
            <a:pPr algn="l"/>
            <a:endParaRPr lang="es-ES_tradnl" sz="2000" dirty="0" smtClean="0">
              <a:latin typeface="Verdana"/>
              <a:cs typeface="Verdana"/>
            </a:endParaRPr>
          </a:p>
          <a:p>
            <a:pPr algn="l"/>
            <a:endParaRPr lang="es-CO" sz="2000" dirty="0">
              <a:latin typeface="Verdana"/>
              <a:cs typeface="Verdana"/>
            </a:endParaRP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bwMode="auto">
          <a:xfrm>
            <a:off x="447675" y="4514850"/>
            <a:ext cx="5105400" cy="1076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prstTxWarp prst="textNoShape">
              <a:avLst/>
            </a:prstTxWarp>
          </a:bodyPr>
          <a:lstStyle/>
          <a:p>
            <a:pPr algn="ctr" eaLnBrk="1" hangingPunct="1"/>
            <a:endParaRPr lang="es-CO" sz="1800" b="1">
              <a:latin typeface="Swis721 BlkEx BT" pitchFamily="34" charset="0"/>
            </a:endParaRPr>
          </a:p>
        </p:txBody>
      </p:sp>
      <p:sp>
        <p:nvSpPr>
          <p:cNvPr id="51203" name="Rectangle 2"/>
          <p:cNvSpPr>
            <a:spLocks noGrp="1" noChangeArrowheads="1"/>
          </p:cNvSpPr>
          <p:nvPr>
            <p:ph type="title"/>
          </p:nvPr>
        </p:nvSpPr>
        <p:spPr>
          <a:xfrm>
            <a:off x="133350" y="11588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Desarrollar el portafolio del proyecto</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219200"/>
            <a:ext cx="8686800" cy="5162549"/>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643415" y="1219200"/>
            <a:ext cx="7772400" cy="1304925"/>
          </a:xfrm>
          <a:prstGeom prst="rect">
            <a:avLst/>
          </a:prstGeom>
          <a:noFill/>
          <a:ln w="9525">
            <a:noFill/>
            <a:miter lim="800000"/>
            <a:headEnd/>
            <a:tailEnd/>
          </a:ln>
        </p:spPr>
        <p:txBody>
          <a:bodyPr lIns="90000" tIns="46800" rIns="90000" bIns="46800">
            <a:prstTxWarp prst="textNoShape">
              <a:avLst/>
            </a:prstTxWarp>
          </a:bodyPr>
          <a:lstStyle/>
          <a:p>
            <a:r>
              <a:rPr lang="es-ES_tradnl" sz="2400" b="1" u="sng" dirty="0" smtClean="0">
                <a:solidFill>
                  <a:srgbClr val="2D2D8A"/>
                </a:solidFill>
                <a:latin typeface="Verdana"/>
                <a:cs typeface="Verdana"/>
              </a:rPr>
              <a:t>Ahora, ¡manos a la obra!</a:t>
            </a: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74</a:t>
            </a:fld>
            <a:endParaRPr lang="es-CO" dirty="0"/>
          </a:p>
        </p:txBody>
      </p:sp>
      <p:sp>
        <p:nvSpPr>
          <p:cNvPr id="7" name="TextBox 6"/>
          <p:cNvSpPr txBox="1"/>
          <p:nvPr/>
        </p:nvSpPr>
        <p:spPr>
          <a:xfrm>
            <a:off x="400050" y="1743075"/>
            <a:ext cx="8410574" cy="2354491"/>
          </a:xfrm>
          <a:prstGeom prst="rect">
            <a:avLst/>
          </a:prstGeom>
          <a:noFill/>
        </p:spPr>
        <p:txBody>
          <a:bodyPr wrap="square" rtlCol="0">
            <a:spAutoFit/>
          </a:bodyPr>
          <a:lstStyle/>
          <a:p>
            <a:pPr algn="l"/>
            <a:endParaRPr lang="es-ES_tradnl" sz="2800" b="1" dirty="0" smtClean="0">
              <a:latin typeface="Verdana"/>
              <a:cs typeface="Verdana"/>
            </a:endParaRPr>
          </a:p>
          <a:p>
            <a:pPr algn="l"/>
            <a:endParaRPr lang="es-ES_tradnl" sz="2800" b="1" dirty="0" smtClean="0">
              <a:latin typeface="Verdana"/>
              <a:cs typeface="Verdana"/>
            </a:endParaRPr>
          </a:p>
          <a:p>
            <a:pPr algn="l"/>
            <a:r>
              <a:rPr lang="es-ES_tradnl" sz="2800" b="1" dirty="0" smtClean="0">
                <a:latin typeface="Verdana"/>
                <a:cs typeface="Verdana"/>
              </a:rPr>
              <a:t>Portafolio</a:t>
            </a:r>
            <a:endParaRPr lang="es-ES_tradnl" sz="2800" dirty="0" smtClean="0">
              <a:latin typeface="Verdana"/>
              <a:cs typeface="Verdana"/>
            </a:endParaRPr>
          </a:p>
          <a:p>
            <a:pPr algn="l"/>
            <a:endParaRPr lang="es-ES_tradnl" sz="1300" dirty="0" smtClean="0">
              <a:latin typeface="Verdana"/>
              <a:cs typeface="Verdana"/>
            </a:endParaRPr>
          </a:p>
          <a:p>
            <a:pPr algn="l"/>
            <a:endParaRPr lang="es-ES_tradnl" sz="1400" dirty="0" smtClean="0">
              <a:latin typeface="Verdana"/>
              <a:cs typeface="Verdana"/>
            </a:endParaRPr>
          </a:p>
          <a:p>
            <a:pPr algn="l"/>
            <a:endParaRPr lang="es-ES_tradnl" sz="1600" dirty="0" smtClean="0">
              <a:latin typeface="Verdana"/>
              <a:cs typeface="Verdana"/>
            </a:endParaRPr>
          </a:p>
          <a:p>
            <a:pPr algn="l"/>
            <a:endParaRPr lang="es-CO" sz="2000" dirty="0">
              <a:latin typeface="Verdana"/>
              <a:cs typeface="Verdana"/>
            </a:endParaRPr>
          </a:p>
        </p:txBody>
      </p:sp>
      <p:sp>
        <p:nvSpPr>
          <p:cNvPr id="8" name="7 Abrir llave"/>
          <p:cNvSpPr/>
          <p:nvPr/>
        </p:nvSpPr>
        <p:spPr bwMode="auto">
          <a:xfrm>
            <a:off x="2619375" y="1838325"/>
            <a:ext cx="466725" cy="20955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charset="0"/>
            </a:endParaRPr>
          </a:p>
        </p:txBody>
      </p:sp>
      <p:sp>
        <p:nvSpPr>
          <p:cNvPr id="9" name="8 CuadroTexto"/>
          <p:cNvSpPr txBox="1"/>
          <p:nvPr/>
        </p:nvSpPr>
        <p:spPr>
          <a:xfrm>
            <a:off x="2933698" y="1838324"/>
            <a:ext cx="3943352" cy="2031325"/>
          </a:xfrm>
          <a:prstGeom prst="rect">
            <a:avLst/>
          </a:prstGeom>
          <a:noFill/>
        </p:spPr>
        <p:txBody>
          <a:bodyPr wrap="square" rtlCol="0">
            <a:spAutoFit/>
          </a:bodyPr>
          <a:lstStyle/>
          <a:p>
            <a:pPr algn="l"/>
            <a:r>
              <a:rPr lang="es-CO" b="1" dirty="0" smtClean="0"/>
              <a:t>Equipo 1.</a:t>
            </a:r>
            <a:r>
              <a:rPr lang="es-CO" dirty="0" smtClean="0"/>
              <a:t> Diagnóstico del problema. </a:t>
            </a:r>
          </a:p>
          <a:p>
            <a:pPr algn="l"/>
            <a:r>
              <a:rPr lang="es-CO" b="1" dirty="0" smtClean="0"/>
              <a:t>Equipo 2.</a:t>
            </a:r>
            <a:r>
              <a:rPr lang="es-CO" dirty="0" smtClean="0"/>
              <a:t> Análisis de las políticas públicas dirigidas a solucionar el problema.</a:t>
            </a:r>
          </a:p>
          <a:p>
            <a:pPr algn="l"/>
            <a:r>
              <a:rPr lang="es-CO" b="1" dirty="0" smtClean="0"/>
              <a:t>Equipo 3.</a:t>
            </a:r>
            <a:r>
              <a:rPr lang="es-CO" dirty="0" smtClean="0"/>
              <a:t> Propuesta de política pública del grupo.</a:t>
            </a:r>
          </a:p>
          <a:p>
            <a:pPr algn="l"/>
            <a:r>
              <a:rPr lang="es-CO" b="1" dirty="0" smtClean="0"/>
              <a:t>Equipo 4.</a:t>
            </a:r>
            <a:r>
              <a:rPr lang="es-CO" dirty="0" smtClean="0"/>
              <a:t> Plan de acción.</a:t>
            </a:r>
            <a:endParaRPr lang="es-CO" dirty="0"/>
          </a:p>
        </p:txBody>
      </p:sp>
      <p:sp>
        <p:nvSpPr>
          <p:cNvPr id="10" name="9 Cerrar llave"/>
          <p:cNvSpPr/>
          <p:nvPr/>
        </p:nvSpPr>
        <p:spPr bwMode="auto">
          <a:xfrm>
            <a:off x="6629400" y="1790700"/>
            <a:ext cx="762000" cy="218122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charset="0"/>
            </a:endParaRPr>
          </a:p>
        </p:txBody>
      </p:sp>
      <p:sp>
        <p:nvSpPr>
          <p:cNvPr id="11" name="10 CuadroTexto"/>
          <p:cNvSpPr txBox="1"/>
          <p:nvPr/>
        </p:nvSpPr>
        <p:spPr>
          <a:xfrm>
            <a:off x="7410450" y="2419350"/>
            <a:ext cx="1381125" cy="923330"/>
          </a:xfrm>
          <a:prstGeom prst="rect">
            <a:avLst/>
          </a:prstGeom>
          <a:noFill/>
        </p:spPr>
        <p:txBody>
          <a:bodyPr wrap="square" rtlCol="0">
            <a:spAutoFit/>
          </a:bodyPr>
          <a:lstStyle/>
          <a:p>
            <a:r>
              <a:rPr lang="es-CO" dirty="0" smtClean="0"/>
              <a:t>Secciones:</a:t>
            </a:r>
          </a:p>
          <a:p>
            <a:pPr>
              <a:buFontTx/>
              <a:buChar char="-"/>
            </a:pPr>
            <a:r>
              <a:rPr lang="es-CO" dirty="0" smtClean="0"/>
              <a:t>Exhibición</a:t>
            </a:r>
          </a:p>
          <a:p>
            <a:pPr>
              <a:buFontTx/>
              <a:buChar char="-"/>
            </a:pPr>
            <a:r>
              <a:rPr lang="es-CO" dirty="0" smtClean="0"/>
              <a:t>Bitácora</a:t>
            </a:r>
            <a:endParaRPr lang="es-CO" dirty="0"/>
          </a:p>
        </p:txBody>
      </p:sp>
      <p:sp>
        <p:nvSpPr>
          <p:cNvPr id="14" name="13 Flecha abajo"/>
          <p:cNvSpPr/>
          <p:nvPr/>
        </p:nvSpPr>
        <p:spPr bwMode="auto">
          <a:xfrm>
            <a:off x="1143000" y="3248025"/>
            <a:ext cx="657225" cy="1228725"/>
          </a:xfrm>
          <a:prstGeom prst="downArrow">
            <a:avLst/>
          </a:prstGeom>
          <a:ln>
            <a:headEnd/>
            <a:tailEnd/>
          </a:ln>
        </p:spPr>
        <p:style>
          <a:lnRef idx="1">
            <a:schemeClr val="accent2"/>
          </a:lnRef>
          <a:fillRef idx="3">
            <a:schemeClr val="accent2"/>
          </a:fillRef>
          <a:effectRef idx="2">
            <a:schemeClr val="accent2"/>
          </a:effectRef>
          <a:fontRef idx="minor">
            <a:schemeClr val="lt1"/>
          </a:fontRef>
        </p:style>
        <p:txBody>
          <a:bodyPr wrap="none" rtlCol="0" anchor="ctr">
            <a:prstTxWarp prst="textNoShape">
              <a:avLst/>
            </a:prstTxWarp>
          </a:bodyPr>
          <a:lstStyle/>
          <a:p>
            <a:pPr algn="ctr" eaLnBrk="1" hangingPunct="1"/>
            <a:endParaRPr lang="es-CO" sz="1800" b="1">
              <a:latin typeface="Swis721 BlkEx BT" pitchFamily="34" charset="0"/>
            </a:endParaRPr>
          </a:p>
        </p:txBody>
      </p:sp>
      <p:sp>
        <p:nvSpPr>
          <p:cNvPr id="15" name="14 CuadroTexto"/>
          <p:cNvSpPr txBox="1"/>
          <p:nvPr/>
        </p:nvSpPr>
        <p:spPr>
          <a:xfrm>
            <a:off x="504822" y="4581525"/>
            <a:ext cx="5305427" cy="923330"/>
          </a:xfrm>
          <a:prstGeom prst="rect">
            <a:avLst/>
          </a:prstGeom>
          <a:noFill/>
        </p:spPr>
        <p:txBody>
          <a:bodyPr wrap="square" rtlCol="0">
            <a:spAutoFit/>
          </a:bodyPr>
          <a:lstStyle/>
          <a:p>
            <a:pPr algn="l"/>
            <a:r>
              <a:rPr lang="es-CO" b="1" dirty="0" smtClean="0"/>
              <a:t>Criterios: </a:t>
            </a:r>
            <a:r>
              <a:rPr lang="es-ES_tradnl" dirty="0" smtClean="0"/>
              <a:t>integralidad, claridad, información, respaldo, gráficas, documentación, persuasión, viabilidad y coordinación.</a:t>
            </a:r>
            <a:endParaRPr lang="es-CO" dirty="0"/>
          </a:p>
        </p:txBody>
      </p:sp>
      <p:cxnSp>
        <p:nvCxnSpPr>
          <p:cNvPr id="18" name="17 Conector recto de flecha"/>
          <p:cNvCxnSpPr/>
          <p:nvPr/>
        </p:nvCxnSpPr>
        <p:spPr bwMode="auto">
          <a:xfrm rot="16200000" flipH="1">
            <a:off x="7486650" y="3914774"/>
            <a:ext cx="1019175" cy="9525"/>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sp>
        <p:nvSpPr>
          <p:cNvPr id="19" name="18 Rectángulo"/>
          <p:cNvSpPr/>
          <p:nvPr/>
        </p:nvSpPr>
        <p:spPr bwMode="auto">
          <a:xfrm>
            <a:off x="6210299" y="4514850"/>
            <a:ext cx="2428875" cy="13144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prstTxWarp prst="textNoShape">
              <a:avLst/>
            </a:prstTxWarp>
          </a:bodyPr>
          <a:lstStyle/>
          <a:p>
            <a:pPr algn="ctr" eaLnBrk="1" hangingPunct="1"/>
            <a:endParaRPr lang="es-CO" sz="1800" b="1" dirty="0">
              <a:latin typeface="Swis721 BlkEx BT" pitchFamily="34" charset="0"/>
            </a:endParaRPr>
          </a:p>
        </p:txBody>
      </p:sp>
      <p:sp>
        <p:nvSpPr>
          <p:cNvPr id="20" name="19 CuadroTexto"/>
          <p:cNvSpPr txBox="1"/>
          <p:nvPr/>
        </p:nvSpPr>
        <p:spPr>
          <a:xfrm>
            <a:off x="6296025" y="4581525"/>
            <a:ext cx="2209800" cy="1200329"/>
          </a:xfrm>
          <a:prstGeom prst="rect">
            <a:avLst/>
          </a:prstGeom>
          <a:noFill/>
        </p:spPr>
        <p:txBody>
          <a:bodyPr wrap="square" rtlCol="0">
            <a:spAutoFit/>
          </a:bodyPr>
          <a:lstStyle/>
          <a:p>
            <a:pPr algn="l"/>
            <a:r>
              <a:rPr lang="es-CO" b="1" dirty="0" smtClean="0"/>
              <a:t>Recursos: </a:t>
            </a:r>
            <a:r>
              <a:rPr lang="es-ES_tradnl" dirty="0" smtClean="0"/>
              <a:t>texto, fotos, mapas, imágenes, cuadros, tablas, etc.</a:t>
            </a:r>
            <a:endParaRPr lang="es-CO" dirty="0"/>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33350" y="11588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Presentar el proyecto</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676400"/>
            <a:ext cx="8686800" cy="4362449"/>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1079500" y="1943100"/>
            <a:ext cx="7772400" cy="1304925"/>
          </a:xfrm>
          <a:prstGeom prst="rect">
            <a:avLst/>
          </a:prstGeom>
          <a:noFill/>
          <a:ln w="9525">
            <a:noFill/>
            <a:miter lim="800000"/>
            <a:headEnd/>
            <a:tailEnd/>
          </a:ln>
        </p:spPr>
        <p:txBody>
          <a:bodyPr lIns="90000" tIns="46800" rIns="90000" bIns="46800">
            <a:prstTxWarp prst="textNoShape">
              <a:avLst/>
            </a:prstTxWarp>
          </a:bodyPr>
          <a:lstStyle/>
          <a:p>
            <a:r>
              <a:rPr lang="es-ES_tradnl" sz="2400" b="1" u="sng" dirty="0" smtClean="0">
                <a:solidFill>
                  <a:srgbClr val="2D2D8A"/>
                </a:solidFill>
                <a:latin typeface="Verdana"/>
                <a:cs typeface="Verdana"/>
              </a:rPr>
              <a:t>Preparándose para exponer oralmente</a:t>
            </a: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75</a:t>
            </a:fld>
            <a:endParaRPr lang="es-CO" dirty="0"/>
          </a:p>
        </p:txBody>
      </p:sp>
      <p:sp>
        <p:nvSpPr>
          <p:cNvPr id="7" name="TextBox 6"/>
          <p:cNvSpPr txBox="1"/>
          <p:nvPr/>
        </p:nvSpPr>
        <p:spPr>
          <a:xfrm>
            <a:off x="400050" y="1743075"/>
            <a:ext cx="8410574" cy="2354491"/>
          </a:xfrm>
          <a:prstGeom prst="rect">
            <a:avLst/>
          </a:prstGeom>
          <a:noFill/>
        </p:spPr>
        <p:txBody>
          <a:bodyPr wrap="square" rtlCol="0">
            <a:spAutoFit/>
          </a:bodyPr>
          <a:lstStyle/>
          <a:p>
            <a:pPr algn="l"/>
            <a:endParaRPr lang="es-ES_tradnl" sz="2800" b="1" dirty="0" smtClean="0">
              <a:latin typeface="Verdana"/>
              <a:cs typeface="Verdana"/>
            </a:endParaRPr>
          </a:p>
          <a:p>
            <a:pPr algn="l"/>
            <a:endParaRPr lang="es-ES_tradnl" sz="2800" b="1" dirty="0" smtClean="0">
              <a:latin typeface="Verdana"/>
              <a:cs typeface="Verdana"/>
            </a:endParaRPr>
          </a:p>
          <a:p>
            <a:pPr algn="l"/>
            <a:endParaRPr lang="es-ES_tradnl" sz="2800" dirty="0" smtClean="0">
              <a:latin typeface="Verdana"/>
              <a:cs typeface="Verdana"/>
            </a:endParaRPr>
          </a:p>
          <a:p>
            <a:pPr algn="l"/>
            <a:endParaRPr lang="es-ES_tradnl" sz="1300" dirty="0" smtClean="0">
              <a:latin typeface="Verdana"/>
              <a:cs typeface="Verdana"/>
            </a:endParaRPr>
          </a:p>
          <a:p>
            <a:pPr algn="l"/>
            <a:endParaRPr lang="es-ES_tradnl" sz="1400" dirty="0" smtClean="0">
              <a:latin typeface="Verdana"/>
              <a:cs typeface="Verdana"/>
            </a:endParaRPr>
          </a:p>
          <a:p>
            <a:pPr algn="l"/>
            <a:endParaRPr lang="es-ES_tradnl" sz="1600" dirty="0" smtClean="0">
              <a:latin typeface="Verdana"/>
              <a:cs typeface="Verdana"/>
            </a:endParaRPr>
          </a:p>
          <a:p>
            <a:pPr algn="l"/>
            <a:endParaRPr lang="es-CO" sz="2000" dirty="0">
              <a:latin typeface="Verdana"/>
              <a:cs typeface="Verdana"/>
            </a:endParaRPr>
          </a:p>
        </p:txBody>
      </p:sp>
      <p:sp>
        <p:nvSpPr>
          <p:cNvPr id="9" name="8 CuadroTexto"/>
          <p:cNvSpPr txBox="1"/>
          <p:nvPr/>
        </p:nvSpPr>
        <p:spPr>
          <a:xfrm>
            <a:off x="346075" y="2663825"/>
            <a:ext cx="8391525" cy="3477875"/>
          </a:xfrm>
          <a:prstGeom prst="rect">
            <a:avLst/>
          </a:prstGeom>
          <a:noFill/>
        </p:spPr>
        <p:txBody>
          <a:bodyPr wrap="square" rtlCol="0">
            <a:spAutoFit/>
          </a:bodyPr>
          <a:lstStyle/>
          <a:p>
            <a:pPr algn="l"/>
            <a:r>
              <a:rPr lang="es-CO" sz="2200" b="1" dirty="0" smtClean="0">
                <a:solidFill>
                  <a:schemeClr val="accent6"/>
                </a:solidFill>
                <a:latin typeface="Verdana" pitchFamily="34" charset="0"/>
                <a:ea typeface="Verdana" pitchFamily="34" charset="0"/>
                <a:cs typeface="Verdana" pitchFamily="34" charset="0"/>
              </a:rPr>
              <a:t>Actividad B, 1, 2.</a:t>
            </a:r>
            <a:r>
              <a:rPr lang="es-CO" sz="2200" dirty="0" smtClean="0">
                <a:latin typeface="Verdana" pitchFamily="34" charset="0"/>
                <a:ea typeface="Verdana" pitchFamily="34" charset="0"/>
                <a:cs typeface="Verdana" pitchFamily="34" charset="0"/>
              </a:rPr>
              <a:t> Dividir una exposición grupal en equipos y temas (sobre las instituciones españolas: mita, encomienda, resguardo, palenque, esclavitud) y presentarla ante un auditorio para recibir sugerencias.</a:t>
            </a:r>
          </a:p>
          <a:p>
            <a:pPr algn="l"/>
            <a:endParaRPr lang="es-CO" sz="2200" dirty="0" smtClean="0">
              <a:latin typeface="Verdana" pitchFamily="34" charset="0"/>
              <a:ea typeface="Verdana" pitchFamily="34" charset="0"/>
              <a:cs typeface="Verdana" pitchFamily="34" charset="0"/>
            </a:endParaRPr>
          </a:p>
          <a:p>
            <a:pPr algn="l"/>
            <a:r>
              <a:rPr lang="es-CO" sz="2200" b="1" dirty="0" smtClean="0">
                <a:solidFill>
                  <a:schemeClr val="accent6"/>
                </a:solidFill>
                <a:latin typeface="Verdana" pitchFamily="34" charset="0"/>
                <a:ea typeface="Verdana" pitchFamily="34" charset="0"/>
                <a:cs typeface="Verdana" pitchFamily="34" charset="0"/>
              </a:rPr>
              <a:t>Actividad A, 3, 1.</a:t>
            </a:r>
            <a:r>
              <a:rPr lang="es-CO" sz="2200" dirty="0" smtClean="0">
                <a:latin typeface="Verdana" pitchFamily="34" charset="0"/>
                <a:ea typeface="Verdana" pitchFamily="34" charset="0"/>
                <a:cs typeface="Verdana" pitchFamily="34" charset="0"/>
              </a:rPr>
              <a:t> Formular propuestas para ser elegido como representante de grupo, y preparar una presentación oral </a:t>
            </a:r>
            <a:r>
              <a:rPr lang="es-CO" sz="2200" u="sng" dirty="0" smtClean="0">
                <a:latin typeface="Verdana" pitchFamily="34" charset="0"/>
                <a:ea typeface="Verdana" pitchFamily="34" charset="0"/>
                <a:cs typeface="Verdana" pitchFamily="34" charset="0"/>
              </a:rPr>
              <a:t>convincente</a:t>
            </a:r>
            <a:r>
              <a:rPr lang="es-CO" sz="2200" dirty="0" smtClean="0">
                <a:latin typeface="Verdana" pitchFamily="34" charset="0"/>
                <a:ea typeface="Verdana" pitchFamily="34" charset="0"/>
                <a:cs typeface="Verdana" pitchFamily="34" charset="0"/>
              </a:rPr>
              <a:t> para alcanzar la meta. Individual y en casa.</a:t>
            </a:r>
          </a:p>
          <a:p>
            <a:pPr algn="l"/>
            <a:endParaRPr lang="es-CO" sz="2200" dirty="0" smtClean="0"/>
          </a:p>
        </p:txBody>
      </p:sp>
      <p:pic>
        <p:nvPicPr>
          <p:cNvPr id="21" name="20 Imagen" descr="MC900345317[1]"/>
          <p:cNvPicPr/>
          <p:nvPr/>
        </p:nvPicPr>
        <p:blipFill>
          <a:blip r:embed="rId3" cstate="print"/>
          <a:srcRect/>
          <a:stretch>
            <a:fillRect/>
          </a:stretch>
        </p:blipFill>
        <p:spPr bwMode="auto">
          <a:xfrm>
            <a:off x="319087" y="1743075"/>
            <a:ext cx="1228725" cy="977900"/>
          </a:xfrm>
          <a:prstGeom prst="rect">
            <a:avLst/>
          </a:prstGeom>
          <a:noFill/>
        </p:spPr>
      </p:pic>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33350" y="11588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Evaluar la experiencia</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219200"/>
            <a:ext cx="8686800" cy="5162549"/>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76</a:t>
            </a:fld>
            <a:endParaRPr lang="es-CO" dirty="0"/>
          </a:p>
        </p:txBody>
      </p:sp>
      <p:sp>
        <p:nvSpPr>
          <p:cNvPr id="7" name="TextBox 6"/>
          <p:cNvSpPr txBox="1"/>
          <p:nvPr/>
        </p:nvSpPr>
        <p:spPr>
          <a:xfrm>
            <a:off x="400050" y="1743075"/>
            <a:ext cx="8410574" cy="2354491"/>
          </a:xfrm>
          <a:prstGeom prst="rect">
            <a:avLst/>
          </a:prstGeom>
          <a:noFill/>
        </p:spPr>
        <p:txBody>
          <a:bodyPr wrap="square" rtlCol="0">
            <a:spAutoFit/>
          </a:bodyPr>
          <a:lstStyle/>
          <a:p>
            <a:pPr algn="l"/>
            <a:endParaRPr lang="es-ES_tradnl" sz="2800" b="1" dirty="0" smtClean="0">
              <a:latin typeface="Verdana"/>
              <a:cs typeface="Verdana"/>
            </a:endParaRPr>
          </a:p>
          <a:p>
            <a:pPr algn="l"/>
            <a:endParaRPr lang="es-ES_tradnl" sz="2800" b="1" dirty="0" smtClean="0">
              <a:latin typeface="Verdana"/>
              <a:cs typeface="Verdana"/>
            </a:endParaRPr>
          </a:p>
          <a:p>
            <a:pPr algn="l"/>
            <a:endParaRPr lang="es-ES_tradnl" sz="2800" dirty="0" smtClean="0">
              <a:latin typeface="Verdana"/>
              <a:cs typeface="Verdana"/>
            </a:endParaRPr>
          </a:p>
          <a:p>
            <a:pPr algn="l"/>
            <a:endParaRPr lang="es-ES_tradnl" sz="1300" dirty="0" smtClean="0">
              <a:latin typeface="Verdana"/>
              <a:cs typeface="Verdana"/>
            </a:endParaRPr>
          </a:p>
          <a:p>
            <a:pPr algn="l"/>
            <a:endParaRPr lang="es-ES_tradnl" sz="1400" dirty="0" smtClean="0">
              <a:latin typeface="Verdana"/>
              <a:cs typeface="Verdana"/>
            </a:endParaRPr>
          </a:p>
          <a:p>
            <a:pPr algn="l"/>
            <a:endParaRPr lang="es-ES_tradnl" sz="1600" dirty="0" smtClean="0">
              <a:latin typeface="Verdana"/>
              <a:cs typeface="Verdana"/>
            </a:endParaRPr>
          </a:p>
          <a:p>
            <a:pPr algn="l"/>
            <a:endParaRPr lang="es-CO" sz="2000" dirty="0">
              <a:latin typeface="Verdana"/>
              <a:cs typeface="Verdana"/>
            </a:endParaRPr>
          </a:p>
        </p:txBody>
      </p:sp>
      <p:sp>
        <p:nvSpPr>
          <p:cNvPr id="15" name="14 CuadroTexto"/>
          <p:cNvSpPr txBox="1"/>
          <p:nvPr/>
        </p:nvSpPr>
        <p:spPr>
          <a:xfrm>
            <a:off x="390525" y="3019426"/>
            <a:ext cx="8153400" cy="1477328"/>
          </a:xfrm>
          <a:prstGeom prst="rect">
            <a:avLst/>
          </a:prstGeom>
          <a:noFill/>
        </p:spPr>
        <p:txBody>
          <a:bodyPr wrap="square" rtlCol="0">
            <a:spAutoFit/>
          </a:bodyPr>
          <a:lstStyle/>
          <a:p>
            <a:pPr marL="800100" lvl="1" indent="-342900" algn="l"/>
            <a:r>
              <a:rPr lang="es-CO" sz="1400" dirty="0" smtClean="0">
                <a:latin typeface="Verdana" pitchFamily="34" charset="0"/>
                <a:ea typeface="Verdana" pitchFamily="34" charset="0"/>
                <a:cs typeface="Verdana" pitchFamily="34" charset="0"/>
              </a:rPr>
              <a:t>	</a:t>
            </a:r>
            <a:r>
              <a:rPr lang="es-CO" dirty="0" smtClean="0">
                <a:latin typeface="Verdana" pitchFamily="34" charset="0"/>
                <a:ea typeface="Verdana" pitchFamily="34" charset="0"/>
                <a:cs typeface="Verdana" pitchFamily="34" charset="0"/>
              </a:rPr>
              <a:t>Implica comprender que depende de </a:t>
            </a:r>
            <a:r>
              <a:rPr lang="es-CO" u="sng" dirty="0" smtClean="0">
                <a:latin typeface="Verdana" pitchFamily="34" charset="0"/>
                <a:ea typeface="Verdana" pitchFamily="34" charset="0"/>
                <a:cs typeface="Verdana" pitchFamily="34" charset="0"/>
              </a:rPr>
              <a:t>condiciones particulares</a:t>
            </a:r>
            <a:r>
              <a:rPr lang="es-CO" dirty="0" smtClean="0">
                <a:latin typeface="Verdana" pitchFamily="34" charset="0"/>
                <a:ea typeface="Verdana" pitchFamily="34" charset="0"/>
                <a:cs typeface="Verdana" pitchFamily="34" charset="0"/>
              </a:rPr>
              <a:t> de cada persona y sus vivencias en el desarrollo del PC, y que por ello, así no estemos de acuerdo con las percepciones de los demás, es necesario que prevalezca el </a:t>
            </a:r>
            <a:r>
              <a:rPr lang="es-CO" u="sng" dirty="0" smtClean="0">
                <a:latin typeface="Verdana" pitchFamily="34" charset="0"/>
                <a:ea typeface="Verdana" pitchFamily="34" charset="0"/>
                <a:cs typeface="Verdana" pitchFamily="34" charset="0"/>
              </a:rPr>
              <a:t>respeto</a:t>
            </a:r>
            <a:r>
              <a:rPr lang="es-CO" dirty="0" smtClean="0">
                <a:latin typeface="Verdana" pitchFamily="34" charset="0"/>
                <a:ea typeface="Verdana" pitchFamily="34" charset="0"/>
                <a:cs typeface="Verdana" pitchFamily="34" charset="0"/>
              </a:rPr>
              <a:t> en un marco de </a:t>
            </a:r>
            <a:r>
              <a:rPr lang="es-CO" u="sng" dirty="0" smtClean="0">
                <a:latin typeface="Verdana" pitchFamily="34" charset="0"/>
                <a:ea typeface="Verdana" pitchFamily="34" charset="0"/>
                <a:cs typeface="Verdana" pitchFamily="34" charset="0"/>
              </a:rPr>
              <a:t>diversidad y pluralidad</a:t>
            </a:r>
            <a:r>
              <a:rPr lang="es-CO" dirty="0" smtClean="0">
                <a:latin typeface="Verdana" pitchFamily="34" charset="0"/>
                <a:ea typeface="Verdana" pitchFamily="34" charset="0"/>
                <a:cs typeface="Verdana" pitchFamily="34" charset="0"/>
              </a:rPr>
              <a:t>. </a:t>
            </a:r>
            <a:r>
              <a:rPr lang="es-CO" dirty="0" smtClean="0">
                <a:solidFill>
                  <a:schemeClr val="accent6"/>
                </a:solidFill>
                <a:latin typeface="Verdana" pitchFamily="34" charset="0"/>
                <a:ea typeface="Verdana" pitchFamily="34" charset="0"/>
                <a:cs typeface="Verdana" pitchFamily="34" charset="0"/>
              </a:rPr>
              <a:t>(Actividad A,2,2).</a:t>
            </a:r>
            <a:endParaRPr lang="es-CO" dirty="0">
              <a:solidFill>
                <a:schemeClr val="accent6"/>
              </a:solidFill>
              <a:latin typeface="Verdana" pitchFamily="34" charset="0"/>
              <a:ea typeface="Verdana" pitchFamily="34" charset="0"/>
              <a:cs typeface="Verdana" pitchFamily="34" charset="0"/>
            </a:endParaRPr>
          </a:p>
        </p:txBody>
      </p:sp>
      <p:sp>
        <p:nvSpPr>
          <p:cNvPr id="19" name="18 Rectángulo"/>
          <p:cNvSpPr/>
          <p:nvPr/>
        </p:nvSpPr>
        <p:spPr bwMode="auto">
          <a:xfrm>
            <a:off x="619125" y="1419224"/>
            <a:ext cx="7820025" cy="143827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rtlCol="0" anchor="ctr">
            <a:prstTxWarp prst="textNoShape">
              <a:avLst/>
            </a:prstTxWarp>
          </a:bodyPr>
          <a:lstStyle/>
          <a:p>
            <a:pPr algn="ctr" eaLnBrk="1" hangingPunct="1"/>
            <a:endParaRPr lang="es-CO" sz="2000" b="1" dirty="0">
              <a:latin typeface="Verdana"/>
              <a:cs typeface="Verdana"/>
            </a:endParaRPr>
          </a:p>
        </p:txBody>
      </p:sp>
      <p:sp>
        <p:nvSpPr>
          <p:cNvPr id="20" name="19 CuadroTexto"/>
          <p:cNvSpPr txBox="1"/>
          <p:nvPr/>
        </p:nvSpPr>
        <p:spPr>
          <a:xfrm>
            <a:off x="676275" y="1492250"/>
            <a:ext cx="7658099" cy="1323439"/>
          </a:xfrm>
          <a:prstGeom prst="rect">
            <a:avLst/>
          </a:prstGeom>
          <a:noFill/>
        </p:spPr>
        <p:txBody>
          <a:bodyPr wrap="square" rtlCol="0">
            <a:spAutoFit/>
          </a:bodyPr>
          <a:lstStyle/>
          <a:p>
            <a:r>
              <a:rPr lang="es-ES_tradnl" sz="2000" b="1" dirty="0" smtClean="0">
                <a:latin typeface="Verdana" pitchFamily="34" charset="0"/>
                <a:ea typeface="Verdana" pitchFamily="34" charset="0"/>
                <a:cs typeface="Verdana" pitchFamily="34" charset="0"/>
              </a:rPr>
              <a:t>La evaluación es una parte necesaria de cualquier proyecto, más aún cuando se trata de adquirir nuevas herramientas para ejercer de mejor manera la ciudadanía activa.</a:t>
            </a:r>
            <a:endParaRPr lang="es-CO" sz="2000" dirty="0">
              <a:solidFill>
                <a:schemeClr val="accent6"/>
              </a:solidFill>
              <a:latin typeface="Verdana" pitchFamily="34" charset="0"/>
              <a:ea typeface="Verdana" pitchFamily="34" charset="0"/>
              <a:cs typeface="Verdana" pitchFamily="34" charset="0"/>
            </a:endParaRPr>
          </a:p>
        </p:txBody>
      </p:sp>
      <p:sp>
        <p:nvSpPr>
          <p:cNvPr id="17" name="16 Flecha abajo"/>
          <p:cNvSpPr/>
          <p:nvPr/>
        </p:nvSpPr>
        <p:spPr bwMode="auto">
          <a:xfrm rot="16200000">
            <a:off x="647700" y="3457576"/>
            <a:ext cx="400050" cy="466724"/>
          </a:xfrm>
          <a:prstGeom prst="downArrow">
            <a:avLst/>
          </a:prstGeom>
          <a:ln>
            <a:headEnd/>
            <a:tailEnd/>
          </a:ln>
        </p:spPr>
        <p:style>
          <a:lnRef idx="1">
            <a:schemeClr val="accent2"/>
          </a:lnRef>
          <a:fillRef idx="3">
            <a:schemeClr val="accent2"/>
          </a:fillRef>
          <a:effectRef idx="2">
            <a:schemeClr val="accent2"/>
          </a:effectRef>
          <a:fontRef idx="minor">
            <a:schemeClr val="lt1"/>
          </a:fontRef>
        </p:style>
        <p:txBody>
          <a:bodyPr wrap="none" rtlCol="0" anchor="ctr">
            <a:prstTxWarp prst="textNoShape">
              <a:avLst/>
            </a:prstTxWarp>
          </a:bodyPr>
          <a:lstStyle/>
          <a:p>
            <a:pPr algn="ctr" eaLnBrk="1" hangingPunct="1"/>
            <a:endParaRPr lang="es-CO" sz="1800" b="1">
              <a:latin typeface="Swis721 BlkEx BT" pitchFamily="34" charset="0"/>
            </a:endParaRPr>
          </a:p>
        </p:txBody>
      </p:sp>
      <p:pic>
        <p:nvPicPr>
          <p:cNvPr id="13" name="12 Imagen" descr="C:\Users\NATALIA\AppData\Local\Microsoft\Windows\Temporary Internet Files\Content.IE5\ZBEZ9WAA\MC900438634[1].jpg"/>
          <p:cNvPicPr/>
          <p:nvPr/>
        </p:nvPicPr>
        <p:blipFill>
          <a:blip r:embed="rId3" cstate="print"/>
          <a:srcRect/>
          <a:stretch>
            <a:fillRect/>
          </a:stretch>
        </p:blipFill>
        <p:spPr bwMode="auto">
          <a:xfrm>
            <a:off x="552451" y="4562475"/>
            <a:ext cx="3438524" cy="1266825"/>
          </a:xfrm>
          <a:prstGeom prst="rect">
            <a:avLst/>
          </a:prstGeom>
          <a:noFill/>
          <a:ln w="9525">
            <a:noFill/>
            <a:miter lim="800000"/>
            <a:headEnd/>
            <a:tailEnd/>
          </a:ln>
        </p:spPr>
      </p:pic>
      <p:sp>
        <p:nvSpPr>
          <p:cNvPr id="16" name="15 CuadroTexto"/>
          <p:cNvSpPr txBox="1"/>
          <p:nvPr/>
        </p:nvSpPr>
        <p:spPr>
          <a:xfrm>
            <a:off x="4819651" y="4924426"/>
            <a:ext cx="3848100" cy="1200329"/>
          </a:xfrm>
          <a:prstGeom prst="rect">
            <a:avLst/>
          </a:prstGeom>
          <a:noFill/>
        </p:spPr>
        <p:txBody>
          <a:bodyPr wrap="square" rtlCol="0">
            <a:spAutoFit/>
          </a:bodyPr>
          <a:lstStyle/>
          <a:p>
            <a:pPr marL="800100" lvl="1" indent="-342900" algn="l"/>
            <a:r>
              <a:rPr lang="es-CO" sz="1400" dirty="0" smtClean="0">
                <a:latin typeface="Verdana" pitchFamily="34" charset="0"/>
                <a:ea typeface="Verdana" pitchFamily="34" charset="0"/>
                <a:cs typeface="Verdana" pitchFamily="34" charset="0"/>
              </a:rPr>
              <a:t>	</a:t>
            </a:r>
            <a:r>
              <a:rPr lang="es-CO" dirty="0" smtClean="0">
                <a:latin typeface="Verdana" pitchFamily="34" charset="0"/>
                <a:ea typeface="Verdana" pitchFamily="34" charset="0"/>
                <a:cs typeface="Verdana" pitchFamily="34" charset="0"/>
              </a:rPr>
              <a:t>Y </a:t>
            </a:r>
            <a:r>
              <a:rPr lang="es-CO" dirty="0" smtClean="0">
                <a:solidFill>
                  <a:schemeClr val="accent6"/>
                </a:solidFill>
                <a:latin typeface="Verdana" pitchFamily="34" charset="0"/>
                <a:ea typeface="Verdana" pitchFamily="34" charset="0"/>
                <a:cs typeface="Verdana" pitchFamily="34" charset="0"/>
              </a:rPr>
              <a:t>Prueba diagnóstica </a:t>
            </a:r>
            <a:r>
              <a:rPr lang="es-CO" dirty="0" smtClean="0">
                <a:latin typeface="Verdana" pitchFamily="34" charset="0"/>
                <a:ea typeface="Verdana" pitchFamily="34" charset="0"/>
                <a:cs typeface="Verdana" pitchFamily="34" charset="0"/>
              </a:rPr>
              <a:t>para el tema específico de los derechos humanos.</a:t>
            </a:r>
            <a:endParaRPr lang="es-CO" dirty="0">
              <a:solidFill>
                <a:schemeClr val="accent6"/>
              </a:solidFill>
              <a:latin typeface="Verdana" pitchFamily="34" charset="0"/>
              <a:ea typeface="Verdana" pitchFamily="34" charset="0"/>
              <a:cs typeface="Verdana" pitchFamily="34" charset="0"/>
            </a:endParaRPr>
          </a:p>
        </p:txBody>
      </p:sp>
      <p:sp>
        <p:nvSpPr>
          <p:cNvPr id="18" name="17 Flecha abajo"/>
          <p:cNvSpPr/>
          <p:nvPr/>
        </p:nvSpPr>
        <p:spPr bwMode="auto">
          <a:xfrm rot="16200000">
            <a:off x="5114925" y="5248276"/>
            <a:ext cx="400050" cy="466724"/>
          </a:xfrm>
          <a:prstGeom prst="downArrow">
            <a:avLst/>
          </a:prstGeom>
          <a:ln>
            <a:headEnd/>
            <a:tailEnd/>
          </a:ln>
        </p:spPr>
        <p:style>
          <a:lnRef idx="1">
            <a:schemeClr val="accent2"/>
          </a:lnRef>
          <a:fillRef idx="3">
            <a:schemeClr val="accent2"/>
          </a:fillRef>
          <a:effectRef idx="2">
            <a:schemeClr val="accent2"/>
          </a:effectRef>
          <a:fontRef idx="minor">
            <a:schemeClr val="lt1"/>
          </a:fontRef>
        </p:style>
        <p:txBody>
          <a:bodyPr wrap="none" rtlCol="0" anchor="ctr">
            <a:prstTxWarp prst="textNoShape">
              <a:avLst/>
            </a:prstTxWarp>
          </a:bodyPr>
          <a:lstStyle/>
          <a:p>
            <a:pPr algn="ctr" eaLnBrk="1" hangingPunct="1"/>
            <a:endParaRPr lang="es-CO" sz="1800" b="1">
              <a:latin typeface="Swis721 BlkEx BT" pitchFamily="34" charset="0"/>
            </a:endParaRP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23825" y="13493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Evaluar la experiencia</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562100"/>
            <a:ext cx="8686800" cy="4660900"/>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643415" y="1587500"/>
            <a:ext cx="7772400" cy="1304925"/>
          </a:xfrm>
          <a:prstGeom prst="rect">
            <a:avLst/>
          </a:prstGeom>
          <a:noFill/>
          <a:ln w="9525">
            <a:noFill/>
            <a:miter lim="800000"/>
            <a:headEnd/>
            <a:tailEnd/>
          </a:ln>
        </p:spPr>
        <p:txBody>
          <a:bodyPr lIns="90000" tIns="46800" rIns="90000" bIns="46800">
            <a:prstTxWarp prst="textNoShape">
              <a:avLst/>
            </a:prstTxWarp>
          </a:bodyPr>
          <a:lstStyle/>
          <a:p>
            <a:r>
              <a:rPr lang="es-ES_tradnl" sz="2400" b="1" u="sng" dirty="0" smtClean="0">
                <a:solidFill>
                  <a:srgbClr val="2D2D8A"/>
                </a:solidFill>
                <a:latin typeface="Verdana"/>
                <a:cs typeface="Verdana"/>
              </a:rPr>
              <a:t>Guía de reflexión</a:t>
            </a: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77</a:t>
            </a:fld>
            <a:endParaRPr lang="es-CO" dirty="0"/>
          </a:p>
        </p:txBody>
      </p:sp>
      <p:sp>
        <p:nvSpPr>
          <p:cNvPr id="7" name="TextBox 6"/>
          <p:cNvSpPr txBox="1"/>
          <p:nvPr/>
        </p:nvSpPr>
        <p:spPr>
          <a:xfrm>
            <a:off x="400050" y="1743075"/>
            <a:ext cx="8410574" cy="2354491"/>
          </a:xfrm>
          <a:prstGeom prst="rect">
            <a:avLst/>
          </a:prstGeom>
          <a:noFill/>
        </p:spPr>
        <p:txBody>
          <a:bodyPr wrap="square" rtlCol="0">
            <a:spAutoFit/>
          </a:bodyPr>
          <a:lstStyle/>
          <a:p>
            <a:pPr algn="l"/>
            <a:endParaRPr lang="es-ES_tradnl" sz="2800" b="1" dirty="0" smtClean="0">
              <a:latin typeface="Verdana"/>
              <a:cs typeface="Verdana"/>
            </a:endParaRPr>
          </a:p>
          <a:p>
            <a:pPr algn="l"/>
            <a:endParaRPr lang="es-ES_tradnl" sz="2800" b="1" dirty="0" smtClean="0">
              <a:latin typeface="Verdana"/>
              <a:cs typeface="Verdana"/>
            </a:endParaRPr>
          </a:p>
          <a:p>
            <a:pPr algn="l"/>
            <a:endParaRPr lang="es-ES_tradnl" sz="2800" dirty="0" smtClean="0">
              <a:latin typeface="Verdana"/>
              <a:cs typeface="Verdana"/>
            </a:endParaRPr>
          </a:p>
          <a:p>
            <a:pPr algn="l"/>
            <a:endParaRPr lang="es-ES_tradnl" sz="1300" dirty="0" smtClean="0">
              <a:latin typeface="Verdana"/>
              <a:cs typeface="Verdana"/>
            </a:endParaRPr>
          </a:p>
          <a:p>
            <a:pPr algn="l"/>
            <a:endParaRPr lang="es-ES_tradnl" sz="1400" dirty="0" smtClean="0">
              <a:latin typeface="Verdana"/>
              <a:cs typeface="Verdana"/>
            </a:endParaRPr>
          </a:p>
          <a:p>
            <a:pPr algn="l"/>
            <a:endParaRPr lang="es-ES_tradnl" sz="1600" dirty="0" smtClean="0">
              <a:latin typeface="Verdana"/>
              <a:cs typeface="Verdana"/>
            </a:endParaRPr>
          </a:p>
          <a:p>
            <a:pPr algn="l"/>
            <a:endParaRPr lang="es-CO" sz="2000" dirty="0">
              <a:latin typeface="Verdana"/>
              <a:cs typeface="Verdana"/>
            </a:endParaRPr>
          </a:p>
        </p:txBody>
      </p:sp>
      <p:sp>
        <p:nvSpPr>
          <p:cNvPr id="13" name="12 CuadroTexto"/>
          <p:cNvSpPr txBox="1"/>
          <p:nvPr/>
        </p:nvSpPr>
        <p:spPr>
          <a:xfrm>
            <a:off x="238125" y="2089151"/>
            <a:ext cx="8467725" cy="3970318"/>
          </a:xfrm>
          <a:prstGeom prst="rect">
            <a:avLst/>
          </a:prstGeom>
          <a:noFill/>
        </p:spPr>
        <p:txBody>
          <a:bodyPr wrap="square" rtlCol="0">
            <a:spAutoFit/>
          </a:bodyPr>
          <a:lstStyle/>
          <a:p>
            <a:pPr marL="342900" lvl="0" indent="-342900" algn="just">
              <a:buFont typeface="+mj-lt"/>
              <a:buAutoNum type="arabicPeriod"/>
            </a:pPr>
            <a:r>
              <a:rPr lang="es-ES_tradnl" sz="2100" dirty="0" smtClean="0">
                <a:latin typeface="Verdana" pitchFamily="34" charset="0"/>
                <a:ea typeface="Verdana" pitchFamily="34" charset="0"/>
                <a:cs typeface="Verdana" pitchFamily="34" charset="0"/>
              </a:rPr>
              <a:t>¿Qué aprendí sobre políticas públicas a partir del trabajo que adelanté con mis compañeros?</a:t>
            </a:r>
          </a:p>
          <a:p>
            <a:pPr marL="342900" lvl="0" indent="-342900" algn="just">
              <a:buFont typeface="+mj-lt"/>
              <a:buAutoNum type="arabicPeriod"/>
            </a:pPr>
            <a:r>
              <a:rPr lang="es-ES_tradnl" sz="2100" dirty="0" smtClean="0">
                <a:latin typeface="Verdana" pitchFamily="34" charset="0"/>
                <a:ea typeface="Verdana" pitchFamily="34" charset="0"/>
                <a:cs typeface="Verdana" pitchFamily="34" charset="0"/>
              </a:rPr>
              <a:t>¿Qué aprendí sobre los derechos humanos y su relación con los asuntos públicos?</a:t>
            </a:r>
          </a:p>
          <a:p>
            <a:pPr marL="342900" lvl="0" indent="-342900" algn="just">
              <a:buFont typeface="+mj-lt"/>
              <a:buAutoNum type="arabicPeriod"/>
            </a:pPr>
            <a:r>
              <a:rPr lang="es-ES_tradnl" sz="2100" dirty="0" smtClean="0">
                <a:latin typeface="Verdana" pitchFamily="34" charset="0"/>
                <a:ea typeface="Verdana" pitchFamily="34" charset="0"/>
                <a:cs typeface="Verdana" pitchFamily="34" charset="0"/>
              </a:rPr>
              <a:t>¿Cambió mi percepción sobre el Gobierno, la sociedad y sus responsabilidades? ¿Cómo?</a:t>
            </a:r>
          </a:p>
          <a:p>
            <a:pPr marL="342900" lvl="0" indent="-342900" algn="just">
              <a:buFont typeface="+mj-lt"/>
              <a:buAutoNum type="arabicPeriod"/>
            </a:pPr>
            <a:r>
              <a:rPr lang="es-ES_tradnl" sz="2100" dirty="0" smtClean="0">
                <a:latin typeface="Verdana" pitchFamily="34" charset="0"/>
                <a:ea typeface="Verdana" pitchFamily="34" charset="0"/>
                <a:cs typeface="Verdana" pitchFamily="34" charset="0"/>
              </a:rPr>
              <a:t>¿Cambió mi percepción sobre la importancia de los derechos humanos y los diferentes instrumentos que se han creado para protegerlos? ¿Cómo?</a:t>
            </a:r>
          </a:p>
          <a:p>
            <a:pPr marL="342900" lvl="0" indent="-342900" algn="just">
              <a:buFont typeface="+mj-lt"/>
              <a:buAutoNum type="arabicPeriod"/>
            </a:pPr>
            <a:r>
              <a:rPr lang="es-ES_tradnl" sz="2100" dirty="0" smtClean="0">
                <a:latin typeface="Verdana" pitchFamily="34" charset="0"/>
                <a:ea typeface="Verdana" pitchFamily="34" charset="0"/>
                <a:cs typeface="Verdana" pitchFamily="34" charset="0"/>
              </a:rPr>
              <a:t> ¿Qué habilidades desarrollé a partir de este trabajo?</a:t>
            </a:r>
          </a:p>
          <a:p>
            <a:pPr marL="342900" lvl="0" indent="-342900" algn="just">
              <a:buFont typeface="+mj-lt"/>
              <a:buAutoNum type="arabicPeriod"/>
            </a:pPr>
            <a:r>
              <a:rPr lang="es-ES_tradnl" sz="2100" dirty="0" smtClean="0">
                <a:latin typeface="Verdana" pitchFamily="34" charset="0"/>
                <a:ea typeface="Verdana" pitchFamily="34" charset="0"/>
                <a:cs typeface="Verdana" pitchFamily="34" charset="0"/>
              </a:rPr>
              <a:t>¿Cambió mi visión sobre la importancia de trabajar en equipo? ¿Cómo?</a:t>
            </a: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23825" y="134937"/>
            <a:ext cx="8867775"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b="1" dirty="0" smtClean="0">
                <a:latin typeface="Verdana"/>
                <a:ea typeface="ＭＳ Ｐゴシック" pitchFamily="26" charset="-128"/>
                <a:cs typeface="Verdana"/>
              </a:rPr>
              <a:t>Evaluar la experiencia</a:t>
            </a:r>
            <a:endParaRPr lang="es-ES_tradnl"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180976" y="1612900"/>
            <a:ext cx="8686800" cy="4514849"/>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_tradnl">
              <a:latin typeface="Verdana"/>
              <a:cs typeface="Verdana"/>
            </a:endParaRPr>
          </a:p>
        </p:txBody>
      </p:sp>
      <p:sp>
        <p:nvSpPr>
          <p:cNvPr id="51206" name="Rectangle 3"/>
          <p:cNvSpPr txBox="1">
            <a:spLocks noChangeArrowheads="1"/>
          </p:cNvSpPr>
          <p:nvPr/>
        </p:nvSpPr>
        <p:spPr bwMode="auto">
          <a:xfrm>
            <a:off x="630715" y="1676401"/>
            <a:ext cx="7772400" cy="723900"/>
          </a:xfrm>
          <a:prstGeom prst="rect">
            <a:avLst/>
          </a:prstGeom>
          <a:noFill/>
          <a:ln w="9525">
            <a:noFill/>
            <a:miter lim="800000"/>
            <a:headEnd/>
            <a:tailEnd/>
          </a:ln>
        </p:spPr>
        <p:txBody>
          <a:bodyPr lIns="90000" tIns="46800" rIns="90000" bIns="46800">
            <a:prstTxWarp prst="textNoShape">
              <a:avLst/>
            </a:prstTxWarp>
          </a:bodyPr>
          <a:lstStyle/>
          <a:p>
            <a:r>
              <a:rPr lang="es-ES_tradnl" sz="2400" b="1" u="sng" dirty="0" smtClean="0">
                <a:solidFill>
                  <a:srgbClr val="2D2D8A"/>
                </a:solidFill>
                <a:latin typeface="Verdana"/>
                <a:cs typeface="Verdana"/>
              </a:rPr>
              <a:t>Guía de reflexión</a:t>
            </a:r>
            <a:endParaRPr lang="es-ES_tradnl"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CO" dirty="0"/>
              <a:t>Diapositiva </a:t>
            </a:r>
            <a:fld id="{A5B0DE05-8B63-4A9D-B003-06226F79AD6F}" type="slidenum">
              <a:rPr lang="es-CO"/>
              <a:pPr/>
              <a:t>78</a:t>
            </a:fld>
            <a:endParaRPr lang="es-CO" dirty="0"/>
          </a:p>
        </p:txBody>
      </p:sp>
      <p:sp>
        <p:nvSpPr>
          <p:cNvPr id="7" name="TextBox 6"/>
          <p:cNvSpPr txBox="1"/>
          <p:nvPr/>
        </p:nvSpPr>
        <p:spPr>
          <a:xfrm>
            <a:off x="400050" y="1743075"/>
            <a:ext cx="8410574" cy="2354491"/>
          </a:xfrm>
          <a:prstGeom prst="rect">
            <a:avLst/>
          </a:prstGeom>
          <a:noFill/>
        </p:spPr>
        <p:txBody>
          <a:bodyPr wrap="square" rtlCol="0">
            <a:spAutoFit/>
          </a:bodyPr>
          <a:lstStyle/>
          <a:p>
            <a:pPr algn="l"/>
            <a:endParaRPr lang="es-ES_tradnl" sz="2800" b="1" dirty="0" smtClean="0">
              <a:latin typeface="Verdana"/>
              <a:cs typeface="Verdana"/>
            </a:endParaRPr>
          </a:p>
          <a:p>
            <a:pPr algn="l"/>
            <a:endParaRPr lang="es-ES_tradnl" sz="2800" b="1" dirty="0" smtClean="0">
              <a:latin typeface="Verdana"/>
              <a:cs typeface="Verdana"/>
            </a:endParaRPr>
          </a:p>
          <a:p>
            <a:pPr algn="l"/>
            <a:endParaRPr lang="es-ES_tradnl" sz="2800" dirty="0" smtClean="0">
              <a:latin typeface="Verdana"/>
              <a:cs typeface="Verdana"/>
            </a:endParaRPr>
          </a:p>
          <a:p>
            <a:pPr algn="l"/>
            <a:endParaRPr lang="es-ES_tradnl" sz="1300" dirty="0" smtClean="0">
              <a:latin typeface="Verdana"/>
              <a:cs typeface="Verdana"/>
            </a:endParaRPr>
          </a:p>
          <a:p>
            <a:pPr algn="l"/>
            <a:endParaRPr lang="es-ES_tradnl" sz="1400" dirty="0" smtClean="0">
              <a:latin typeface="Verdana"/>
              <a:cs typeface="Verdana"/>
            </a:endParaRPr>
          </a:p>
          <a:p>
            <a:pPr algn="l"/>
            <a:endParaRPr lang="es-ES_tradnl" sz="1600" dirty="0" smtClean="0">
              <a:latin typeface="Verdana"/>
              <a:cs typeface="Verdana"/>
            </a:endParaRPr>
          </a:p>
          <a:p>
            <a:pPr algn="l"/>
            <a:endParaRPr lang="es-CO" sz="2000" dirty="0">
              <a:latin typeface="Verdana"/>
              <a:cs typeface="Verdana"/>
            </a:endParaRPr>
          </a:p>
        </p:txBody>
      </p:sp>
      <p:sp>
        <p:nvSpPr>
          <p:cNvPr id="13" name="12 CuadroTexto"/>
          <p:cNvSpPr txBox="1"/>
          <p:nvPr/>
        </p:nvSpPr>
        <p:spPr>
          <a:xfrm>
            <a:off x="263525" y="2216151"/>
            <a:ext cx="8467725" cy="3462486"/>
          </a:xfrm>
          <a:prstGeom prst="rect">
            <a:avLst/>
          </a:prstGeom>
          <a:noFill/>
        </p:spPr>
        <p:txBody>
          <a:bodyPr wrap="square" rtlCol="0">
            <a:spAutoFit/>
          </a:bodyPr>
          <a:lstStyle/>
          <a:p>
            <a:pPr marL="444500" lvl="0" indent="-444500" algn="just">
              <a:spcAft>
                <a:spcPts val="600"/>
              </a:spcAft>
              <a:buFont typeface="+mj-lt"/>
              <a:buAutoNum type="arabicPeriod" startAt="7"/>
            </a:pPr>
            <a:r>
              <a:rPr lang="es-ES_tradnl" sz="2100" dirty="0" smtClean="0">
                <a:latin typeface="Verdana" pitchFamily="34" charset="0"/>
                <a:ea typeface="Verdana" pitchFamily="34" charset="0"/>
                <a:cs typeface="Verdana" pitchFamily="34" charset="0"/>
              </a:rPr>
              <a:t>¿Cuál fue el aspecto del proceso que más valoré?</a:t>
            </a:r>
          </a:p>
          <a:p>
            <a:pPr marL="444500" lvl="0" indent="-444500" algn="just">
              <a:spcAft>
                <a:spcPts val="600"/>
              </a:spcAft>
              <a:buFont typeface="+mj-lt"/>
              <a:buAutoNum type="arabicPeriod" startAt="7"/>
            </a:pPr>
            <a:r>
              <a:rPr lang="es-ES_tradnl" sz="2100" dirty="0" smtClean="0">
                <a:latin typeface="Verdana" pitchFamily="34" charset="0"/>
                <a:ea typeface="Verdana" pitchFamily="34" charset="0"/>
                <a:cs typeface="Verdana" pitchFamily="34" charset="0"/>
              </a:rPr>
              <a:t>¿Qué fue lo que más me gustó? ¿Por qué?</a:t>
            </a:r>
          </a:p>
          <a:p>
            <a:pPr marL="444500" lvl="0" indent="-444500" algn="just">
              <a:spcAft>
                <a:spcPts val="600"/>
              </a:spcAft>
              <a:buFont typeface="+mj-lt"/>
              <a:buAutoNum type="arabicPeriod" startAt="7"/>
            </a:pPr>
            <a:r>
              <a:rPr lang="es-ES_tradnl" sz="2100" dirty="0" smtClean="0">
                <a:latin typeface="Verdana" pitchFamily="34" charset="0"/>
                <a:ea typeface="Verdana" pitchFamily="34" charset="0"/>
                <a:cs typeface="Verdana" pitchFamily="34" charset="0"/>
              </a:rPr>
              <a:t>¿Qué modificaría? ¿Por qué?</a:t>
            </a:r>
          </a:p>
          <a:p>
            <a:pPr marL="444500" lvl="0" indent="-444500" algn="just">
              <a:spcAft>
                <a:spcPts val="600"/>
              </a:spcAft>
              <a:buFont typeface="+mj-lt"/>
              <a:buAutoNum type="arabicPeriod" startAt="7"/>
            </a:pPr>
            <a:r>
              <a:rPr lang="es-ES_tradnl" sz="2100" dirty="0" smtClean="0">
                <a:latin typeface="Verdana" pitchFamily="34" charset="0"/>
                <a:ea typeface="Verdana" pitchFamily="34" charset="0"/>
                <a:cs typeface="Verdana" pitchFamily="34" charset="0"/>
              </a:rPr>
              <a:t>¿Qué hicimos bien?</a:t>
            </a:r>
          </a:p>
          <a:p>
            <a:pPr marL="444500" lvl="0" indent="-444500" algn="just">
              <a:spcAft>
                <a:spcPts val="600"/>
              </a:spcAft>
              <a:buFont typeface="+mj-lt"/>
              <a:buAutoNum type="arabicPeriod" startAt="7"/>
            </a:pPr>
            <a:r>
              <a:rPr lang="es-ES_tradnl" sz="2100" dirty="0" smtClean="0">
                <a:latin typeface="Verdana" pitchFamily="34" charset="0"/>
                <a:ea typeface="Verdana" pitchFamily="34" charset="0"/>
                <a:cs typeface="Verdana" pitchFamily="34" charset="0"/>
              </a:rPr>
              <a:t>¿Qué debemos mejorar? ¿Cómo podríamos hacerlo?</a:t>
            </a:r>
          </a:p>
          <a:p>
            <a:pPr marL="444500" lvl="0" indent="-444500" algn="just">
              <a:spcAft>
                <a:spcPts val="600"/>
              </a:spcAft>
              <a:buFont typeface="+mj-lt"/>
              <a:buAutoNum type="arabicPeriod" startAt="7"/>
            </a:pPr>
            <a:r>
              <a:rPr lang="es-ES_tradnl" sz="2100" dirty="0" smtClean="0">
                <a:latin typeface="Verdana" pitchFamily="34" charset="0"/>
                <a:ea typeface="Verdana" pitchFamily="34" charset="0"/>
                <a:cs typeface="Verdana" pitchFamily="34" charset="0"/>
              </a:rPr>
              <a:t>¿Qué visión tengo ahora de mi papel como ciudadano en la solución de problemas públicos?</a:t>
            </a:r>
          </a:p>
          <a:p>
            <a:pPr marL="444500" lvl="0" indent="-444500" algn="just">
              <a:spcAft>
                <a:spcPts val="600"/>
              </a:spcAft>
              <a:buFont typeface="+mj-lt"/>
              <a:buAutoNum type="arabicPeriod" startAt="7"/>
            </a:pPr>
            <a:r>
              <a:rPr lang="es-ES_tradnl" sz="2100" dirty="0" smtClean="0">
                <a:latin typeface="Verdana" pitchFamily="34" charset="0"/>
                <a:ea typeface="Verdana" pitchFamily="34" charset="0"/>
                <a:cs typeface="Verdana" pitchFamily="34" charset="0"/>
              </a:rPr>
              <a:t>¿Cuál es mi compromiso como ciudadano respecto a la práctica, defensa y promoción de los derechos humanos?</a:t>
            </a:r>
            <a:endParaRPr lang="es-CO" sz="2100" dirty="0">
              <a:latin typeface="Verdana" pitchFamily="34" charset="0"/>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488" y="204788"/>
            <a:ext cx="8229600" cy="1143000"/>
          </a:xfrm>
        </p:spPr>
        <p:txBody>
          <a:bodyPr/>
          <a:lstStyle/>
          <a:p>
            <a:r>
              <a:rPr lang="es-CO" sz="2800" b="1" smtClean="0">
                <a:latin typeface="Verdana" pitchFamily="-106" charset="0"/>
              </a:rPr>
              <a:t>El programa se fundamenta en la metodología constructivista</a:t>
            </a:r>
          </a:p>
        </p:txBody>
      </p:sp>
      <p:sp>
        <p:nvSpPr>
          <p:cNvPr id="26627" name="3 Marcador de número de diapositiva"/>
          <p:cNvSpPr>
            <a:spLocks noGrp="1"/>
          </p:cNvSpPr>
          <p:nvPr>
            <p:ph type="sldNum" sz="quarter" idx="12"/>
          </p:nvPr>
        </p:nvSpPr>
        <p:spPr>
          <a:noFill/>
        </p:spPr>
        <p:txBody>
          <a:bodyPr/>
          <a:lstStyle/>
          <a:p>
            <a:r>
              <a:rPr lang="es-CO"/>
              <a:t>Diapositiva </a:t>
            </a:r>
            <a:fld id="{AF3ABB8B-0696-44F7-AB8F-D1EE703677D3}" type="slidenum">
              <a:rPr lang="es-CO"/>
              <a:pPr/>
              <a:t>7</a:t>
            </a:fld>
            <a:endParaRPr lang="es-CO"/>
          </a:p>
        </p:txBody>
      </p:sp>
      <p:sp>
        <p:nvSpPr>
          <p:cNvPr id="26628" name="AutoShape 8"/>
          <p:cNvSpPr>
            <a:spLocks noChangeArrowheads="1"/>
          </p:cNvSpPr>
          <p:nvPr/>
        </p:nvSpPr>
        <p:spPr bwMode="auto">
          <a:xfrm>
            <a:off x="193675" y="1490663"/>
            <a:ext cx="8686800" cy="2611437"/>
          </a:xfrm>
          <a:prstGeom prst="roundRect">
            <a:avLst>
              <a:gd name="adj" fmla="val 16667"/>
            </a:avLst>
          </a:prstGeom>
          <a:noFill/>
          <a:ln w="28575">
            <a:solidFill>
              <a:srgbClr val="333399"/>
            </a:solidFill>
            <a:round/>
            <a:headEnd/>
            <a:tailEnd/>
          </a:ln>
        </p:spPr>
        <p:txBody>
          <a:bodyPr anchor="ctr"/>
          <a:lstStyle/>
          <a:p>
            <a:pPr marL="365125" indent="-190500" algn="l">
              <a:buClr>
                <a:schemeClr val="accent2"/>
              </a:buClr>
              <a:buFont typeface="Arial" charset="0"/>
              <a:buChar char="•"/>
            </a:pPr>
            <a:r>
              <a:rPr lang="es-MX">
                <a:latin typeface="Verdana" pitchFamily="-106" charset="0"/>
              </a:rPr>
              <a:t>Sobre una misma realidad existen diferentes percepciones (no sólo la del educador o la del libro de texto).</a:t>
            </a:r>
          </a:p>
          <a:p>
            <a:pPr marL="365125" indent="-190500" algn="l">
              <a:buClr>
                <a:schemeClr val="accent2"/>
              </a:buClr>
              <a:buFont typeface="Arial" charset="0"/>
              <a:buChar char="•"/>
            </a:pPr>
            <a:r>
              <a:rPr lang="es-MX">
                <a:latin typeface="Verdana" pitchFamily="-106" charset="0"/>
              </a:rPr>
              <a:t>Debe promoverse un análisis crítico de todos los puntos de vista.</a:t>
            </a:r>
          </a:p>
          <a:p>
            <a:pPr marL="365125" indent="-190500" algn="l">
              <a:buClr>
                <a:schemeClr val="accent2"/>
              </a:buClr>
              <a:buFont typeface="Arial" charset="0"/>
              <a:buChar char="•"/>
            </a:pPr>
            <a:r>
              <a:rPr lang="es-MX">
                <a:latin typeface="Verdana" pitchFamily="-106" charset="0"/>
              </a:rPr>
              <a:t>El cerebro no es un recipiente vacío; existen vivencias, experiencias y conocimientos previos.</a:t>
            </a:r>
          </a:p>
          <a:p>
            <a:pPr marL="365125" indent="-190500" algn="l">
              <a:buClr>
                <a:schemeClr val="accent2"/>
              </a:buClr>
              <a:buFont typeface="Arial" charset="0"/>
              <a:buChar char="•"/>
            </a:pPr>
            <a:r>
              <a:rPr lang="es-MX">
                <a:latin typeface="Verdana" pitchFamily="-106" charset="0"/>
              </a:rPr>
              <a:t>El aprendizaje es un proceso dinámico e interactivo.</a:t>
            </a:r>
          </a:p>
          <a:p>
            <a:pPr marL="365125" indent="-190500" algn="l">
              <a:buClr>
                <a:schemeClr val="accent2"/>
              </a:buClr>
              <a:buFont typeface="Arial" charset="0"/>
              <a:buChar char="•"/>
            </a:pPr>
            <a:r>
              <a:rPr lang="es-MX">
                <a:latin typeface="Verdana" pitchFamily="-106" charset="0"/>
              </a:rPr>
              <a:t>Se trata de la reinterpretación y creación de nuevos modelos explicativos de la realidad.</a:t>
            </a:r>
          </a:p>
          <a:p>
            <a:pPr marL="365125" indent="-190500" algn="l">
              <a:buClr>
                <a:schemeClr val="accent2"/>
              </a:buClr>
              <a:buFont typeface="Arial" charset="0"/>
              <a:buChar char="•"/>
            </a:pPr>
            <a:r>
              <a:rPr lang="es-MX" b="1">
                <a:latin typeface="Verdana" pitchFamily="-106" charset="0"/>
              </a:rPr>
              <a:t>CONSTRUCTIVISMO</a:t>
            </a:r>
          </a:p>
        </p:txBody>
      </p:sp>
      <p:sp>
        <p:nvSpPr>
          <p:cNvPr id="26629" name="AutoShape 4"/>
          <p:cNvSpPr>
            <a:spLocks noChangeArrowheads="1"/>
          </p:cNvSpPr>
          <p:nvPr/>
        </p:nvSpPr>
        <p:spPr bwMode="auto">
          <a:xfrm>
            <a:off x="222250" y="4348163"/>
            <a:ext cx="2078038" cy="1803400"/>
          </a:xfrm>
          <a:prstGeom prst="roundRect">
            <a:avLst>
              <a:gd name="adj" fmla="val 16667"/>
            </a:avLst>
          </a:prstGeom>
          <a:noFill/>
          <a:ln w="38100">
            <a:solidFill>
              <a:srgbClr val="333399"/>
            </a:solidFill>
            <a:round/>
            <a:headEnd/>
            <a:tailEnd/>
          </a:ln>
        </p:spPr>
        <p:txBody>
          <a:bodyPr wrap="none" anchor="ctr"/>
          <a:lstStyle/>
          <a:p>
            <a:endParaRPr lang="fr-FR">
              <a:latin typeface="Verdana" pitchFamily="-106" charset="0"/>
            </a:endParaRPr>
          </a:p>
        </p:txBody>
      </p:sp>
      <p:sp>
        <p:nvSpPr>
          <p:cNvPr id="26630" name="6 CuadroTexto"/>
          <p:cNvSpPr txBox="1">
            <a:spLocks noChangeArrowheads="1"/>
          </p:cNvSpPr>
          <p:nvPr/>
        </p:nvSpPr>
        <p:spPr bwMode="auto">
          <a:xfrm>
            <a:off x="234950" y="4530725"/>
            <a:ext cx="2009775" cy="1476375"/>
          </a:xfrm>
          <a:prstGeom prst="rect">
            <a:avLst/>
          </a:prstGeom>
          <a:noFill/>
          <a:ln w="9525">
            <a:noFill/>
            <a:miter lim="800000"/>
            <a:headEnd/>
            <a:tailEnd/>
          </a:ln>
        </p:spPr>
        <p:txBody>
          <a:bodyPr>
            <a:spAutoFit/>
          </a:bodyPr>
          <a:lstStyle/>
          <a:p>
            <a:r>
              <a:rPr lang="es-CO" b="1">
                <a:latin typeface="Verdana" pitchFamily="-106" charset="0"/>
              </a:rPr>
              <a:t>Proyecto Ciudadano con enfoque de derechos humanos</a:t>
            </a:r>
          </a:p>
        </p:txBody>
      </p:sp>
      <p:sp>
        <p:nvSpPr>
          <p:cNvPr id="8" name="7 Flecha derecha"/>
          <p:cNvSpPr>
            <a:spLocks noChangeArrowheads="1"/>
          </p:cNvSpPr>
          <p:nvPr/>
        </p:nvSpPr>
        <p:spPr bwMode="auto">
          <a:xfrm>
            <a:off x="2355850" y="4959350"/>
            <a:ext cx="554038" cy="500063"/>
          </a:xfrm>
          <a:prstGeom prst="rightArrow">
            <a:avLst>
              <a:gd name="adj1" fmla="val 50000"/>
              <a:gd name="adj2" fmla="val 49857"/>
            </a:avLst>
          </a:prstGeom>
          <a:gradFill rotWithShape="1">
            <a:gsLst>
              <a:gs pos="0">
                <a:srgbClr val="2424A8"/>
              </a:gs>
              <a:gs pos="100000">
                <a:srgbClr val="A3A3EF"/>
              </a:gs>
            </a:gsLst>
            <a:lin ang="16200000"/>
          </a:gradFill>
          <a:ln w="9525">
            <a:solidFill>
              <a:srgbClr val="2F2F98"/>
            </a:solidFill>
            <a:miter lim="800000"/>
            <a:headEnd/>
            <a:tailEnd/>
          </a:ln>
          <a:effectLst>
            <a:outerShdw blurRad="63500" dist="23000" dir="5400000" rotWithShape="0">
              <a:srgbClr val="000000">
                <a:alpha val="34999"/>
              </a:srgbClr>
            </a:outerShdw>
          </a:effectLst>
        </p:spPr>
        <p:txBody>
          <a:bodyPr wrap="none" anchor="ctr"/>
          <a:lstStyle/>
          <a:p>
            <a:pPr>
              <a:defRPr/>
            </a:pPr>
            <a:endParaRPr lang="es-CO" b="1">
              <a:solidFill>
                <a:schemeClr val="lt1"/>
              </a:solidFill>
              <a:latin typeface="Verdana"/>
              <a:ea typeface="+mn-ea"/>
              <a:cs typeface="Verdana"/>
            </a:endParaRPr>
          </a:p>
        </p:txBody>
      </p:sp>
      <p:sp>
        <p:nvSpPr>
          <p:cNvPr id="26632" name="AutoShape 8"/>
          <p:cNvSpPr>
            <a:spLocks noChangeArrowheads="1"/>
          </p:cNvSpPr>
          <p:nvPr/>
        </p:nvSpPr>
        <p:spPr bwMode="auto">
          <a:xfrm>
            <a:off x="2951163" y="4308475"/>
            <a:ext cx="5888037" cy="2130425"/>
          </a:xfrm>
          <a:prstGeom prst="roundRect">
            <a:avLst>
              <a:gd name="adj" fmla="val 16667"/>
            </a:avLst>
          </a:prstGeom>
          <a:noFill/>
          <a:ln w="28575">
            <a:solidFill>
              <a:srgbClr val="333399"/>
            </a:solidFill>
            <a:round/>
            <a:headEnd/>
            <a:tailEnd/>
          </a:ln>
        </p:spPr>
        <p:txBody>
          <a:bodyPr anchor="ctr"/>
          <a:lstStyle/>
          <a:p>
            <a:pPr marL="365125" indent="-190500" algn="l">
              <a:buClr>
                <a:schemeClr val="accent2"/>
              </a:buClr>
              <a:buFont typeface="Arial" charset="0"/>
              <a:buChar char="•"/>
            </a:pPr>
            <a:endParaRPr lang="es-MX" sz="2000" b="1"/>
          </a:p>
        </p:txBody>
      </p:sp>
      <p:sp>
        <p:nvSpPr>
          <p:cNvPr id="26633" name="9 Rectángulo"/>
          <p:cNvSpPr>
            <a:spLocks noChangeArrowheads="1"/>
          </p:cNvSpPr>
          <p:nvPr/>
        </p:nvSpPr>
        <p:spPr bwMode="auto">
          <a:xfrm>
            <a:off x="2813050" y="4271963"/>
            <a:ext cx="6122988" cy="2446337"/>
          </a:xfrm>
          <a:prstGeom prst="rect">
            <a:avLst/>
          </a:prstGeom>
          <a:noFill/>
          <a:ln w="9525">
            <a:noFill/>
            <a:miter lim="800000"/>
            <a:headEnd/>
            <a:tailEnd/>
          </a:ln>
        </p:spPr>
        <p:txBody>
          <a:bodyPr>
            <a:spAutoFit/>
          </a:bodyPr>
          <a:lstStyle/>
          <a:p>
            <a:pPr marL="365125" indent="-190500" algn="l">
              <a:buClr>
                <a:schemeClr val="accent2"/>
              </a:buClr>
              <a:buFont typeface="Arial" charset="0"/>
              <a:buChar char="•"/>
            </a:pPr>
            <a:r>
              <a:rPr lang="es-MX" sz="1700">
                <a:latin typeface="Verdana" pitchFamily="-106" charset="0"/>
              </a:rPr>
              <a:t>Problemas reales, elegidos según experiencias, vivencias e intereses de los jóvenes, según las comunidades en las que están inmersos.</a:t>
            </a:r>
          </a:p>
          <a:p>
            <a:pPr marL="365125" indent="-190500" algn="l">
              <a:buClr>
                <a:schemeClr val="accent2"/>
              </a:buClr>
              <a:buFont typeface="Arial" charset="0"/>
              <a:buChar char="•"/>
            </a:pPr>
            <a:r>
              <a:rPr lang="es-MX" sz="1700">
                <a:latin typeface="Verdana" pitchFamily="-106" charset="0"/>
              </a:rPr>
              <a:t>Involucramiento de diferentes puntos de vista.</a:t>
            </a:r>
          </a:p>
          <a:p>
            <a:pPr marL="365125" indent="-190500" algn="l">
              <a:buClr>
                <a:schemeClr val="accent2"/>
              </a:buClr>
              <a:buFont typeface="Arial" charset="0"/>
              <a:buChar char="•"/>
            </a:pPr>
            <a:r>
              <a:rPr lang="es-MX" sz="1700">
                <a:latin typeface="Verdana" pitchFamily="-106" charset="0"/>
              </a:rPr>
              <a:t>Análisis crítico y dinámico de las distintas aproximaciones.</a:t>
            </a:r>
          </a:p>
          <a:p>
            <a:pPr marL="365125" indent="-190500" algn="l">
              <a:buClr>
                <a:schemeClr val="accent2"/>
              </a:buClr>
              <a:buFont typeface="Arial" charset="0"/>
              <a:buChar char="•"/>
            </a:pPr>
            <a:r>
              <a:rPr lang="es-MX" sz="1700">
                <a:latin typeface="Verdana" pitchFamily="-106" charset="0"/>
              </a:rPr>
              <a:t>Construcción paulatina de conocimientos, que se ajusta a las diversas realidades.</a:t>
            </a:r>
          </a:p>
          <a:p>
            <a:pPr marL="365125" indent="-190500" algn="l">
              <a:buClr>
                <a:schemeClr val="accent2"/>
              </a:buClr>
              <a:buFont typeface="Arial" charset="0"/>
              <a:buChar char="•"/>
            </a:pPr>
            <a:endParaRPr lang="es-CO" sz="1700">
              <a:latin typeface="Verdana" pitchFamily="-106"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468313" y="315912"/>
            <a:ext cx="8229600" cy="1017587"/>
          </a:xfrm>
        </p:spPr>
        <p:txBody>
          <a:bodyPr/>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b="1" dirty="0" smtClean="0">
                <a:latin typeface="Verdana"/>
                <a:ea typeface="ＭＳ Ｐゴシック" pitchFamily="26" charset="-128"/>
                <a:cs typeface="Verdana"/>
              </a:rPr>
              <a:t>E</a:t>
            </a:r>
            <a:r>
              <a:rPr lang="es-ES" sz="3200" b="1" dirty="0" smtClean="0">
                <a:latin typeface="Verdana"/>
                <a:cs typeface="Verdana"/>
              </a:rPr>
              <a:t>lementos clave para la </a:t>
            </a:r>
            <a:br>
              <a:rPr lang="es-ES" sz="3200" b="1" dirty="0" smtClean="0">
                <a:latin typeface="Verdana"/>
                <a:cs typeface="Verdana"/>
              </a:rPr>
            </a:br>
            <a:r>
              <a:rPr lang="es-ES" sz="3200" b="1" dirty="0" smtClean="0">
                <a:latin typeface="Verdana"/>
                <a:cs typeface="Verdana"/>
              </a:rPr>
              <a:t>planeación de la agenda </a:t>
            </a:r>
            <a:endParaRPr lang="es-ES" sz="3200" b="1" dirty="0" smtClean="0">
              <a:solidFill>
                <a:schemeClr val="bg1"/>
              </a:solidFill>
              <a:latin typeface="Verdana"/>
              <a:ea typeface="Times New Roman" pitchFamily="26" charset="0"/>
              <a:cs typeface="Verdana"/>
            </a:endParaRPr>
          </a:p>
        </p:txBody>
      </p:sp>
      <p:sp>
        <p:nvSpPr>
          <p:cNvPr id="51204" name="AutoShape 4"/>
          <p:cNvSpPr>
            <a:spLocks noChangeArrowheads="1"/>
          </p:cNvSpPr>
          <p:nvPr/>
        </p:nvSpPr>
        <p:spPr bwMode="auto">
          <a:xfrm>
            <a:off x="539750" y="1529024"/>
            <a:ext cx="7993063" cy="1214176"/>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
              <a:latin typeface="Verdana"/>
              <a:cs typeface="Verdana"/>
            </a:endParaRPr>
          </a:p>
        </p:txBody>
      </p:sp>
      <p:sp>
        <p:nvSpPr>
          <p:cNvPr id="51206" name="Rectangle 3"/>
          <p:cNvSpPr txBox="1">
            <a:spLocks noChangeArrowheads="1"/>
          </p:cNvSpPr>
          <p:nvPr/>
        </p:nvSpPr>
        <p:spPr bwMode="auto">
          <a:xfrm>
            <a:off x="624364" y="1517249"/>
            <a:ext cx="7910035" cy="3886200"/>
          </a:xfrm>
          <a:prstGeom prst="rect">
            <a:avLst/>
          </a:prstGeom>
          <a:noFill/>
          <a:ln w="9525">
            <a:noFill/>
            <a:miter lim="800000"/>
            <a:headEnd/>
            <a:tailEnd/>
          </a:ln>
        </p:spPr>
        <p:txBody>
          <a:bodyPr lIns="90000" tIns="46800" rIns="90000" bIns="46800">
            <a:prstTxWarp prst="textNoShape">
              <a:avLst/>
            </a:prstTxWarp>
          </a:bodyPr>
          <a:lstStyle/>
          <a:p>
            <a:pPr algn="l"/>
            <a:r>
              <a:rPr lang="es-ES" sz="2400" b="1" dirty="0" smtClean="0">
                <a:solidFill>
                  <a:srgbClr val="2D2D8A"/>
                </a:solidFill>
                <a:latin typeface="Verdana"/>
                <a:cs typeface="Verdana"/>
              </a:rPr>
              <a:t>1. Elementos Organizacionales</a:t>
            </a:r>
          </a:p>
          <a:p>
            <a:pPr algn="l"/>
            <a:r>
              <a:rPr lang="es-ES" sz="2200" dirty="0" smtClean="0">
                <a:solidFill>
                  <a:schemeClr val="accent2"/>
                </a:solidFill>
                <a:latin typeface="Wingdings"/>
                <a:ea typeface="Wingdings"/>
                <a:cs typeface="Wingdings"/>
              </a:rPr>
              <a:t></a:t>
            </a:r>
            <a:r>
              <a:rPr lang="es-ES" sz="2200" dirty="0" smtClean="0">
                <a:latin typeface="Verdana"/>
                <a:cs typeface="Verdana"/>
              </a:rPr>
              <a:t>Auditorio 		 </a:t>
            </a:r>
            <a:r>
              <a:rPr lang="es-ES" sz="2200" dirty="0" smtClean="0">
                <a:solidFill>
                  <a:schemeClr val="accent2"/>
                </a:solidFill>
                <a:latin typeface="Wingdings"/>
                <a:ea typeface="Wingdings"/>
                <a:cs typeface="Wingdings"/>
              </a:rPr>
              <a:t></a:t>
            </a:r>
            <a:r>
              <a:rPr lang="es-ES" sz="2200" dirty="0" smtClean="0">
                <a:latin typeface="Verdana"/>
                <a:cs typeface="Verdana"/>
              </a:rPr>
              <a:t>Metas claras   	        </a:t>
            </a:r>
            <a:r>
              <a:rPr lang="es-ES" sz="2200" dirty="0" smtClean="0">
                <a:solidFill>
                  <a:schemeClr val="accent2"/>
                </a:solidFill>
                <a:latin typeface="Wingdings"/>
                <a:ea typeface="Wingdings"/>
                <a:cs typeface="Wingdings"/>
              </a:rPr>
              <a:t></a:t>
            </a:r>
            <a:r>
              <a:rPr lang="es-ES" sz="2200" dirty="0" smtClean="0">
                <a:latin typeface="Verdana"/>
                <a:cs typeface="Verdana"/>
              </a:rPr>
              <a:t>Tiempo</a:t>
            </a:r>
          </a:p>
          <a:p>
            <a:pPr algn="l"/>
            <a:r>
              <a:rPr lang="es-ES" sz="2200" dirty="0" smtClean="0">
                <a:latin typeface="Verdana"/>
                <a:cs typeface="Verdana"/>
              </a:rPr>
              <a:t>             </a:t>
            </a:r>
            <a:r>
              <a:rPr lang="es-ES" sz="2200" dirty="0" smtClean="0">
                <a:solidFill>
                  <a:schemeClr val="accent2"/>
                </a:solidFill>
                <a:latin typeface="Wingdings"/>
                <a:ea typeface="Wingdings"/>
                <a:cs typeface="Wingdings"/>
              </a:rPr>
              <a:t></a:t>
            </a:r>
            <a:r>
              <a:rPr lang="es-ES" sz="2200" dirty="0" smtClean="0">
                <a:latin typeface="Verdana"/>
                <a:cs typeface="Verdana"/>
              </a:rPr>
              <a:t>Invitados 		    </a:t>
            </a:r>
            <a:r>
              <a:rPr lang="es-ES" sz="2200" dirty="0" smtClean="0">
                <a:solidFill>
                  <a:schemeClr val="accent2"/>
                </a:solidFill>
                <a:latin typeface="Wingdings"/>
                <a:ea typeface="Wingdings"/>
                <a:cs typeface="Wingdings"/>
              </a:rPr>
              <a:t></a:t>
            </a:r>
            <a:r>
              <a:rPr lang="es-ES" sz="2200" dirty="0" smtClean="0">
                <a:latin typeface="Verdana"/>
                <a:cs typeface="Verdana"/>
              </a:rPr>
              <a:t>Agenda </a:t>
            </a:r>
          </a:p>
          <a:p>
            <a:pPr algn="l"/>
            <a:r>
              <a:rPr lang="es-ES" sz="1300" b="1" dirty="0" smtClean="0">
                <a:solidFill>
                  <a:srgbClr val="2D2D8A"/>
                </a:solidFill>
                <a:latin typeface="Verdana"/>
                <a:cs typeface="Verdana"/>
              </a:rPr>
              <a:t> </a:t>
            </a:r>
          </a:p>
          <a:p>
            <a:pPr algn="l"/>
            <a:endParaRPr lang="es-ES" sz="1900" b="1" dirty="0" smtClean="0">
              <a:solidFill>
                <a:srgbClr val="2D2D8A"/>
              </a:solidFill>
              <a:latin typeface="Verdana"/>
              <a:cs typeface="Verdana"/>
            </a:endParaRPr>
          </a:p>
          <a:p>
            <a:pPr algn="l"/>
            <a:r>
              <a:rPr lang="es-ES" sz="2400" b="1" dirty="0" smtClean="0">
                <a:solidFill>
                  <a:srgbClr val="2D2D8A"/>
                </a:solidFill>
                <a:latin typeface="Verdana"/>
                <a:cs typeface="Verdana"/>
              </a:rPr>
              <a:t>2. Elementos Logísticos </a:t>
            </a:r>
          </a:p>
          <a:p>
            <a:pPr algn="l"/>
            <a:r>
              <a:rPr lang="es-ES" sz="2200" dirty="0" smtClean="0">
                <a:solidFill>
                  <a:schemeClr val="accent2"/>
                </a:solidFill>
                <a:latin typeface="Wingdings"/>
                <a:ea typeface="Wingdings"/>
                <a:cs typeface="Wingdings"/>
              </a:rPr>
              <a:t></a:t>
            </a:r>
            <a:r>
              <a:rPr lang="es-ES" sz="2200" dirty="0" smtClean="0">
                <a:solidFill>
                  <a:srgbClr val="000000"/>
                </a:solidFill>
                <a:latin typeface="Verdana"/>
                <a:cs typeface="Verdana"/>
              </a:rPr>
              <a:t>Salón 		</a:t>
            </a:r>
            <a:r>
              <a:rPr lang="es-ES" sz="2200" dirty="0" smtClean="0">
                <a:solidFill>
                  <a:schemeClr val="accent2"/>
                </a:solidFill>
                <a:latin typeface="Wingdings"/>
                <a:ea typeface="Wingdings"/>
                <a:cs typeface="Wingdings"/>
              </a:rPr>
              <a:t></a:t>
            </a:r>
            <a:r>
              <a:rPr lang="es-ES" sz="2200" dirty="0" smtClean="0">
                <a:solidFill>
                  <a:srgbClr val="000000"/>
                </a:solidFill>
                <a:latin typeface="Verdana"/>
                <a:cs typeface="Verdana"/>
              </a:rPr>
              <a:t>Equipos 		</a:t>
            </a:r>
            <a:r>
              <a:rPr lang="es-ES" sz="2200" dirty="0" smtClean="0">
                <a:solidFill>
                  <a:schemeClr val="accent2"/>
                </a:solidFill>
                <a:latin typeface="Wingdings"/>
                <a:ea typeface="Wingdings"/>
                <a:cs typeface="Wingdings"/>
              </a:rPr>
              <a:t></a:t>
            </a:r>
            <a:r>
              <a:rPr lang="es-ES" sz="2200" dirty="0" smtClean="0">
                <a:solidFill>
                  <a:srgbClr val="000000"/>
                </a:solidFill>
                <a:latin typeface="Verdana"/>
                <a:cs typeface="Verdana"/>
              </a:rPr>
              <a:t>Materiales </a:t>
            </a:r>
          </a:p>
          <a:p>
            <a:pPr algn="l"/>
            <a:endParaRPr lang="es-ES" sz="2800" dirty="0" smtClean="0">
              <a:solidFill>
                <a:srgbClr val="000000"/>
              </a:solidFill>
              <a:latin typeface="Verdana"/>
              <a:cs typeface="Verdana"/>
            </a:endParaRPr>
          </a:p>
          <a:p>
            <a:pPr algn="l"/>
            <a:r>
              <a:rPr lang="es-ES" sz="2400" b="1" dirty="0" smtClean="0">
                <a:solidFill>
                  <a:srgbClr val="2D2D8A"/>
                </a:solidFill>
                <a:latin typeface="Verdana"/>
                <a:cs typeface="Verdana"/>
              </a:rPr>
              <a:t>3. Elementos de Contenido </a:t>
            </a:r>
          </a:p>
          <a:p>
            <a:pPr algn="l">
              <a:buClr>
                <a:schemeClr val="accent2"/>
              </a:buClr>
              <a:buFont typeface="Arial"/>
              <a:buChar char="•"/>
            </a:pPr>
            <a:r>
              <a:rPr lang="es-ES" sz="2200" dirty="0" smtClean="0"/>
              <a:t> Actividades introductorias  </a:t>
            </a:r>
          </a:p>
          <a:p>
            <a:pPr algn="l">
              <a:buClr>
                <a:schemeClr val="accent2"/>
              </a:buClr>
              <a:buFont typeface="Arial"/>
              <a:buChar char="•"/>
            </a:pPr>
            <a:r>
              <a:rPr lang="es-ES" sz="2200" dirty="0" smtClean="0"/>
              <a:t> Selección de las actividades</a:t>
            </a:r>
          </a:p>
          <a:p>
            <a:pPr algn="l">
              <a:buClr>
                <a:schemeClr val="accent2"/>
              </a:buClr>
              <a:buFont typeface="Arial"/>
              <a:buChar char="•"/>
            </a:pPr>
            <a:r>
              <a:rPr lang="es-ES" sz="2200" dirty="0" smtClean="0"/>
              <a:t> Presentación de los materiales</a:t>
            </a:r>
          </a:p>
          <a:p>
            <a:pPr algn="l">
              <a:buClr>
                <a:schemeClr val="accent2"/>
              </a:buClr>
              <a:buFont typeface="Arial"/>
              <a:buChar char="•"/>
            </a:pPr>
            <a:r>
              <a:rPr lang="es-ES" sz="2200" dirty="0" smtClean="0"/>
              <a:t> Conexiones con las necesidades locales </a:t>
            </a:r>
            <a:endParaRPr lang="es-ES" sz="2200" dirty="0" smtClean="0">
              <a:solidFill>
                <a:schemeClr val="tx1"/>
              </a:solidFill>
              <a:latin typeface="Verdana"/>
              <a:cs typeface="Verdana"/>
            </a:endParaRPr>
          </a:p>
          <a:p>
            <a:pPr algn="l"/>
            <a:r>
              <a:rPr lang="es-ES" sz="1600" dirty="0" smtClean="0">
                <a:solidFill>
                  <a:schemeClr val="tx1"/>
                </a:solidFill>
                <a:latin typeface="Verdana"/>
                <a:cs typeface="Verdana"/>
              </a:rPr>
              <a:t> </a:t>
            </a:r>
          </a:p>
          <a:p>
            <a:pPr algn="l" eaLnBrk="1" hangingPunct="1">
              <a:spcBef>
                <a:spcPts val="775"/>
              </a:spcBef>
              <a:buClr>
                <a:srgbClr val="04C2DC"/>
              </a:buClr>
              <a:buSzPct val="140000"/>
              <a:buFont typeface="Swis721 Ex BT" charset="0"/>
              <a:buNone/>
            </a:pPr>
            <a:endParaRPr lang="es-ES" sz="1600" dirty="0" smtClean="0">
              <a:solidFill>
                <a:schemeClr val="tx1"/>
              </a:solidFill>
              <a:latin typeface="Verdana"/>
              <a:cs typeface="Verdana"/>
            </a:endParaRPr>
          </a:p>
          <a:p>
            <a:pPr algn="l" eaLnBrk="1" hangingPunct="1">
              <a:spcBef>
                <a:spcPts val="775"/>
              </a:spcBef>
              <a:buClr>
                <a:srgbClr val="04C2DC"/>
              </a:buClr>
              <a:buSzPct val="140000"/>
              <a:buFont typeface="Swis721 Ex BT" charset="0"/>
              <a:buNone/>
            </a:pPr>
            <a:endParaRPr lang="es-ES" sz="1600" dirty="0" smtClean="0">
              <a:solidFill>
                <a:schemeClr val="tx1"/>
              </a:solidFill>
              <a:latin typeface="Verdana"/>
              <a:cs typeface="Verdana"/>
            </a:endParaRPr>
          </a:p>
          <a:p>
            <a:pPr algn="l" eaLnBrk="1" hangingPunct="1">
              <a:spcBef>
                <a:spcPts val="775"/>
              </a:spcBef>
              <a:buClr>
                <a:srgbClr val="04C2DC"/>
              </a:buClr>
              <a:buSzPct val="140000"/>
              <a:buFont typeface="Swis721 Ex BT" charset="0"/>
              <a:buNone/>
            </a:pPr>
            <a:endParaRPr lang="es-ES" sz="1600" dirty="0">
              <a:solidFill>
                <a:schemeClr val="tx1"/>
              </a:solidFill>
              <a:latin typeface="Verdana"/>
              <a:cs typeface="Verdana"/>
            </a:endParaRPr>
          </a:p>
        </p:txBody>
      </p:sp>
      <p:sp>
        <p:nvSpPr>
          <p:cNvPr id="5" name="3 Marcador de número de diapositiva"/>
          <p:cNvSpPr>
            <a:spLocks noGrp="1"/>
          </p:cNvSpPr>
          <p:nvPr>
            <p:ph type="sldNum" sz="quarter" idx="12"/>
          </p:nvPr>
        </p:nvSpPr>
        <p:spPr>
          <a:xfrm>
            <a:off x="0" y="6367151"/>
            <a:ext cx="2133600" cy="476250"/>
          </a:xfrm>
          <a:noFill/>
        </p:spPr>
        <p:txBody>
          <a:bodyPr/>
          <a:lstStyle/>
          <a:p>
            <a:r>
              <a:rPr lang="es-ES" smtClean="0"/>
              <a:t>Diapositiva </a:t>
            </a:r>
            <a:fld id="{A5B0DE05-8B63-4A9D-B003-06226F79AD6F}" type="slidenum">
              <a:rPr lang="es-ES" smtClean="0"/>
              <a:pPr/>
              <a:t>79</a:t>
            </a:fld>
            <a:endParaRPr lang="es-ES"/>
          </a:p>
        </p:txBody>
      </p:sp>
      <p:sp>
        <p:nvSpPr>
          <p:cNvPr id="8" name="AutoShape 4"/>
          <p:cNvSpPr>
            <a:spLocks noChangeArrowheads="1"/>
          </p:cNvSpPr>
          <p:nvPr/>
        </p:nvSpPr>
        <p:spPr bwMode="auto">
          <a:xfrm>
            <a:off x="539750" y="3002224"/>
            <a:ext cx="7993063" cy="909376"/>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
              <a:latin typeface="Verdana"/>
              <a:cs typeface="Verdana"/>
            </a:endParaRPr>
          </a:p>
        </p:txBody>
      </p:sp>
      <p:sp>
        <p:nvSpPr>
          <p:cNvPr id="9" name="AutoShape 4"/>
          <p:cNvSpPr>
            <a:spLocks noChangeArrowheads="1"/>
          </p:cNvSpPr>
          <p:nvPr/>
        </p:nvSpPr>
        <p:spPr bwMode="auto">
          <a:xfrm>
            <a:off x="527050" y="4152900"/>
            <a:ext cx="7993063" cy="1905000"/>
          </a:xfrm>
          <a:prstGeom prst="roundRect">
            <a:avLst>
              <a:gd name="adj" fmla="val 16667"/>
            </a:avLst>
          </a:prstGeom>
          <a:noFill/>
          <a:ln w="50760">
            <a:solidFill>
              <a:srgbClr val="2D2D8A"/>
            </a:solidFill>
            <a:prstDash val="sysDot"/>
            <a:round/>
            <a:headEnd/>
            <a:tailEnd/>
          </a:ln>
        </p:spPr>
        <p:txBody>
          <a:bodyPr wrap="none" anchor="ctr">
            <a:prstTxWarp prst="textNoShape">
              <a:avLst/>
            </a:prstTxWarp>
          </a:bodyPr>
          <a:lstStyle/>
          <a:p>
            <a:endParaRPr lang="es-ES">
              <a:latin typeface="Verdana"/>
              <a:cs typeface="Verdana"/>
            </a:endParaRP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0088" y="2495550"/>
            <a:ext cx="7772400" cy="2276475"/>
          </a:xfrm>
          <a:ln w="15875">
            <a:solidFill>
              <a:srgbClr val="2D2D8A"/>
            </a:solidFill>
          </a:ln>
        </p:spPr>
        <p:txBody>
          <a:bodyPr/>
          <a:lstStyle/>
          <a:p>
            <a:pPr eaLnBrk="1" hangingPunct="1">
              <a:defRPr/>
            </a:pPr>
            <a:r>
              <a:rPr lang="es-CO" sz="6000" b="1" dirty="0" smtClean="0">
                <a:latin typeface="Verdana" charset="0"/>
                <a:ea typeface="ＭＳ Ｐゴシック" charset="-128"/>
                <a:cs typeface="+mj-cs"/>
              </a:rPr>
              <a:t>¡Muchas Gracias!</a:t>
            </a:r>
          </a:p>
        </p:txBody>
      </p:sp>
      <p:pic>
        <p:nvPicPr>
          <p:cNvPr id="17412" name="Picture 8"/>
          <p:cNvPicPr>
            <a:picLocks noChangeAspect="1"/>
          </p:cNvPicPr>
          <p:nvPr/>
        </p:nvPicPr>
        <p:blipFill>
          <a:blip r:embed="rId2"/>
          <a:srcRect/>
          <a:stretch>
            <a:fillRect/>
          </a:stretch>
        </p:blipFill>
        <p:spPr bwMode="auto">
          <a:xfrm>
            <a:off x="2408238" y="30163"/>
            <a:ext cx="4425950" cy="186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50912"/>
          </a:xfrm>
        </p:spPr>
        <p:txBody>
          <a:bodyPr/>
          <a:lstStyle/>
          <a:p>
            <a:pPr eaLnBrk="1" hangingPunct="1"/>
            <a:r>
              <a:rPr lang="es-CO" sz="3800" b="1" smtClean="0">
                <a:latin typeface="Verdana" pitchFamily="-106" charset="0"/>
              </a:rPr>
              <a:t>Propósito de la metodología</a:t>
            </a:r>
          </a:p>
        </p:txBody>
      </p:sp>
      <p:sp>
        <p:nvSpPr>
          <p:cNvPr id="27651" name="AutoShape 4"/>
          <p:cNvSpPr>
            <a:spLocks noChangeArrowheads="1"/>
          </p:cNvSpPr>
          <p:nvPr/>
        </p:nvSpPr>
        <p:spPr bwMode="auto">
          <a:xfrm>
            <a:off x="428625" y="1532922"/>
            <a:ext cx="8199438" cy="4627964"/>
          </a:xfrm>
          <a:prstGeom prst="roundRect">
            <a:avLst>
              <a:gd name="adj" fmla="val 16667"/>
            </a:avLst>
          </a:prstGeom>
          <a:noFill/>
          <a:ln w="28575">
            <a:solidFill>
              <a:srgbClr val="2D2D8A"/>
            </a:solidFill>
            <a:round/>
            <a:headEnd/>
            <a:tailEnd/>
          </a:ln>
        </p:spPr>
        <p:txBody>
          <a:bodyPr anchor="ctr"/>
          <a:lstStyle/>
          <a:p>
            <a:pPr marL="176213" indent="9525">
              <a:buClr>
                <a:srgbClr val="BFC804"/>
              </a:buClr>
              <a:buFont typeface="Wingdings" pitchFamily="-106" charset="2"/>
              <a:buNone/>
            </a:pPr>
            <a:r>
              <a:rPr lang="es-CO" sz="3200" dirty="0">
                <a:latin typeface="Verdana" pitchFamily="-106" charset="0"/>
              </a:rPr>
              <a:t>Desarrollar o incrementar la capacidad de los y las estudiantes para discutir con propiedad los temas </a:t>
            </a:r>
            <a:r>
              <a:rPr lang="es-CO" sz="3200" dirty="0" smtClean="0">
                <a:latin typeface="Verdana" pitchFamily="-106" charset="0"/>
              </a:rPr>
              <a:t>presentados y </a:t>
            </a:r>
            <a:r>
              <a:rPr lang="es-CO" sz="3200" dirty="0">
                <a:latin typeface="Verdana" pitchFamily="-106" charset="0"/>
              </a:rPr>
              <a:t>asumir posturas fundamentadas y responsables frente a </a:t>
            </a:r>
            <a:r>
              <a:rPr lang="es-CO" sz="3200" dirty="0" smtClean="0">
                <a:latin typeface="Verdana" pitchFamily="-106" charset="0"/>
              </a:rPr>
              <a:t>éstos, incentivando al mismo tiempo su conciencia por la importancia de los derechos humanos.</a:t>
            </a:r>
            <a:endParaRPr lang="es-CO" sz="3200" dirty="0">
              <a:latin typeface="Verdana" pitchFamily="-106" charset="0"/>
            </a:endParaRPr>
          </a:p>
        </p:txBody>
      </p:sp>
      <p:sp>
        <p:nvSpPr>
          <p:cNvPr id="27652" name="Slide Number Placeholder 5"/>
          <p:cNvSpPr>
            <a:spLocks noGrp="1"/>
          </p:cNvSpPr>
          <p:nvPr>
            <p:ph type="sldNum" sz="quarter" idx="12"/>
          </p:nvPr>
        </p:nvSpPr>
        <p:spPr>
          <a:noFill/>
        </p:spPr>
        <p:txBody>
          <a:bodyPr/>
          <a:lstStyle/>
          <a:p>
            <a:pPr algn="ctr"/>
            <a:r>
              <a:rPr lang="es-CO"/>
              <a:t>Diapositiva </a:t>
            </a:r>
            <a:fld id="{84129D92-9E14-4747-AFC3-BCC66D6C1835}" type="slidenum">
              <a:rPr lang="es-CO"/>
              <a:pPr algn="ctr"/>
              <a:t>8</a:t>
            </a:fld>
            <a:endParaRPr lang="es-CO"/>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Swis721 Ex BT"/>
        <a:ea typeface=""/>
        <a:cs typeface=""/>
      </a:majorFont>
      <a:minorFont>
        <a:latin typeface="Swis721 Ex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none" anchor="ctr">
        <a:prstTxWarp prst="textNoShape">
          <a:avLst/>
        </a:prstTxWarp>
      </a:bodyPr>
      <a:lstStyle>
        <a:defPPr eaLnBrk="1" hangingPunct="1">
          <a:defRPr sz="1800" b="1">
            <a:latin typeface="Swis721 BlkEx BT"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CO"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7140</TotalTime>
  <Words>5845</Words>
  <Application>Microsoft Office PowerPoint</Application>
  <PresentationFormat>Presentación en pantalla (4:3)</PresentationFormat>
  <Paragraphs>846</Paragraphs>
  <Slides>81</Slides>
  <Notes>28</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81</vt:i4>
      </vt:variant>
    </vt:vector>
  </HeadingPairs>
  <TitlesOfParts>
    <vt:vector size="83" baseType="lpstr">
      <vt:lpstr>Default Design</vt:lpstr>
      <vt:lpstr>Macintosh HD:Users:estebanreyes:Fundacio%CC%81n Presencia:DDHH en PC Ruta 2 correcciones Esteban.doc!OLE_LINK5</vt:lpstr>
      <vt:lpstr>Proyecto Ciudadano  con enfoque de  Derechos Humanos</vt:lpstr>
      <vt:lpstr>Componentes de la Ciudadanía</vt:lpstr>
      <vt:lpstr>Conocimientos</vt:lpstr>
      <vt:lpstr>Habilidades</vt:lpstr>
      <vt:lpstr>Actitudes y valores democráticos</vt:lpstr>
      <vt:lpstr>Metodología del programa</vt:lpstr>
      <vt:lpstr>Presentación de PowerPoint</vt:lpstr>
      <vt:lpstr>El programa se fundamenta en la metodología constructivista</vt:lpstr>
      <vt:lpstr>Propósito de la metodología</vt:lpstr>
      <vt:lpstr>Características de un programa exitoso de formación ciudadana</vt:lpstr>
      <vt:lpstr>Estrategias de enseñanza</vt:lpstr>
      <vt:lpstr>Discusiones grupales</vt:lpstr>
      <vt:lpstr>Presentación de PowerPoint</vt:lpstr>
      <vt:lpstr>Presentación de PowerPoint</vt:lpstr>
      <vt:lpstr>Reglas básicas para las discusiones grupales</vt:lpstr>
      <vt:lpstr>Preguntas efectivas</vt:lpstr>
      <vt:lpstr>Tipos de preguntas</vt:lpstr>
      <vt:lpstr>Presentación de PowerPoint</vt:lpstr>
      <vt:lpstr>Presentación de PowerPoint</vt:lpstr>
      <vt:lpstr>Presentación de PowerPoint</vt:lpstr>
      <vt:lpstr>Estrategias para la formulación   de preguntas</vt:lpstr>
      <vt:lpstr>Presentación de PowerPoint</vt:lpstr>
      <vt:lpstr>Actividades</vt:lpstr>
      <vt:lpstr>Actividades</vt:lpstr>
      <vt:lpstr>Evaluación</vt:lpstr>
      <vt:lpstr>Introducción al programa</vt:lpstr>
      <vt:lpstr>Presentación de PowerPoint</vt:lpstr>
      <vt:lpstr>Competencias ciudadanas</vt:lpstr>
      <vt:lpstr>Presentación de PowerPoint</vt:lpstr>
      <vt:lpstr>SEGUNDO MÓDULO: ¿Qué es Proyecto Ciudadano ?</vt:lpstr>
      <vt:lpstr>¿Qué es Proyecto Ciudadano?</vt:lpstr>
      <vt:lpstr>¿Qué busca Proyecto Ciudadano?</vt:lpstr>
      <vt:lpstr>El concepto de política pública</vt:lpstr>
      <vt:lpstr>¿Qué es un problema  de carácter público?</vt:lpstr>
      <vt:lpstr>¿Qué es una política?</vt:lpstr>
      <vt:lpstr>¿Qué es una política pública?</vt:lpstr>
      <vt:lpstr>¿Cuáles son los problemas y políticas públicas que funcionan en Proyecto Ciudadano?</vt:lpstr>
      <vt:lpstr>Los pasos de Proyecto Ciudadano</vt:lpstr>
      <vt:lpstr>2. Identificar problemas de política pública en la comunidad</vt:lpstr>
      <vt:lpstr>3. Selección de un problema de estudio</vt:lpstr>
      <vt:lpstr>4. Recoger información sobre el  problema seleccionado</vt:lpstr>
      <vt:lpstr>5. Analizar y discutir sobre la información obtenida</vt:lpstr>
      <vt:lpstr>6. Proponer soluciones  y un plan de acción</vt:lpstr>
      <vt:lpstr>7. Desarrollar el Portafolio  del proyecto</vt:lpstr>
      <vt:lpstr>8. Presentar el portafolio</vt:lpstr>
      <vt:lpstr>9. Evaluar la experiencia</vt:lpstr>
      <vt:lpstr>TERCER MÓDULO: ¿Qué son los derechos humanos?</vt:lpstr>
      <vt:lpstr>Presentación de PowerPoint</vt:lpstr>
      <vt:lpstr>Nociones básicas sobre los derechos humanos</vt:lpstr>
      <vt:lpstr>Definición que adopta el programa</vt:lpstr>
      <vt:lpstr>Derechos humanos: herramienta pedagógica para su enseñanza y aplicación</vt:lpstr>
      <vt:lpstr>Presentación de PowerPoint</vt:lpstr>
      <vt:lpstr>Presentación de PowerPoint</vt:lpstr>
      <vt:lpstr>Presentación de PowerPoint</vt:lpstr>
      <vt:lpstr>CUARTO MÓDULO: ¿Cómo  involucrar temáticas de derechos humanos en el desarrollo de Proyecto Ciudadano?</vt:lpstr>
      <vt:lpstr>Justificación</vt:lpstr>
      <vt:lpstr>Justificación</vt:lpstr>
      <vt:lpstr>Listado de derechos humanos</vt:lpstr>
      <vt:lpstr>Actividades preliminares</vt:lpstr>
      <vt:lpstr>Actividades preliminares</vt:lpstr>
      <vt:lpstr>Identificación de problemas</vt:lpstr>
      <vt:lpstr>Identificación de problemas</vt:lpstr>
      <vt:lpstr>Identificación de problemas</vt:lpstr>
      <vt:lpstr>Identificación de problemas</vt:lpstr>
      <vt:lpstr>Selección del problema</vt:lpstr>
      <vt:lpstr>Recolección de Información</vt:lpstr>
      <vt:lpstr>Recolección de Información</vt:lpstr>
      <vt:lpstr>Recolección de Información</vt:lpstr>
      <vt:lpstr>Recolección de Información</vt:lpstr>
      <vt:lpstr>Recolección de Información</vt:lpstr>
      <vt:lpstr>Análisis y discusión  de la Información</vt:lpstr>
      <vt:lpstr>Proponer soluciones  y un plan de acción</vt:lpstr>
      <vt:lpstr>Desarrollar el portafolio del proyecto</vt:lpstr>
      <vt:lpstr>Desarrollar el portafolio del proyecto</vt:lpstr>
      <vt:lpstr>Desarrollar el portafolio del proyecto</vt:lpstr>
      <vt:lpstr>Presentar el proyecto</vt:lpstr>
      <vt:lpstr>Evaluar la experiencia</vt:lpstr>
      <vt:lpstr>Evaluar la experiencia</vt:lpstr>
      <vt:lpstr>Evaluar la experiencia</vt:lpstr>
      <vt:lpstr>Elementos clave para la  planeación de la agenda </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Carolina Casas</dc:creator>
  <cp:lastModifiedBy>Fundacion</cp:lastModifiedBy>
  <cp:revision>96</cp:revision>
  <dcterms:created xsi:type="dcterms:W3CDTF">2011-07-06T20:24:03Z</dcterms:created>
  <dcterms:modified xsi:type="dcterms:W3CDTF">2013-05-06T14:22:37Z</dcterms:modified>
</cp:coreProperties>
</file>